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57" r:id="rId4"/>
    <p:sldId id="259" r:id="rId5"/>
    <p:sldId id="260" r:id="rId6"/>
    <p:sldId id="262" r:id="rId7"/>
    <p:sldId id="261" r:id="rId8"/>
    <p:sldId id="263" r:id="rId9"/>
    <p:sldId id="267" r:id="rId10"/>
    <p:sldId id="266" r:id="rId11"/>
    <p:sldId id="264" r:id="rId12"/>
    <p:sldId id="268" r:id="rId13"/>
    <p:sldId id="273" r:id="rId14"/>
    <p:sldId id="269" r:id="rId15"/>
    <p:sldId id="270" r:id="rId16"/>
    <p:sldId id="27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77353" autoAdjust="0"/>
  </p:normalViewPr>
  <p:slideViewPr>
    <p:cSldViewPr snapToGrid="0">
      <p:cViewPr varScale="1">
        <p:scale>
          <a:sx n="90" d="100"/>
          <a:sy n="90" d="100"/>
        </p:scale>
        <p:origin x="140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B3A887-9F69-412E-949B-9E2E7C2B1CC4}" type="datetimeFigureOut">
              <a:rPr lang="en-GB" smtClean="0"/>
              <a:t>09/10/2018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43DA2D-D091-4AD2-81DF-CA03FBA02B9C}" type="slidenum">
              <a:rPr lang="en-GB" smtClean="0"/>
              <a:t>‹#›</a:t>
            </a:fld>
            <a:endParaRPr lang="en-GB"/>
          </a:p>
        </p:txBody>
      </p:sp>
    </p:spTree>
    <p:extLst>
      <p:ext uri="{BB962C8B-B14F-4D97-AF65-F5344CB8AC3E}">
        <p14:creationId xmlns:p14="http://schemas.microsoft.com/office/powerpoint/2010/main" val="53557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1</a:t>
            </a:fld>
            <a:endParaRPr lang="en-GB"/>
          </a:p>
        </p:txBody>
      </p:sp>
    </p:spTree>
    <p:extLst>
      <p:ext uri="{BB962C8B-B14F-4D97-AF65-F5344CB8AC3E}">
        <p14:creationId xmlns:p14="http://schemas.microsoft.com/office/powerpoint/2010/main" val="193389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10</a:t>
            </a:fld>
            <a:endParaRPr lang="en-GB"/>
          </a:p>
        </p:txBody>
      </p:sp>
    </p:spTree>
    <p:extLst>
      <p:ext uri="{BB962C8B-B14F-4D97-AF65-F5344CB8AC3E}">
        <p14:creationId xmlns:p14="http://schemas.microsoft.com/office/powerpoint/2010/main" val="214083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11</a:t>
            </a:fld>
            <a:endParaRPr lang="en-GB"/>
          </a:p>
        </p:txBody>
      </p:sp>
    </p:spTree>
    <p:extLst>
      <p:ext uri="{BB962C8B-B14F-4D97-AF65-F5344CB8AC3E}">
        <p14:creationId xmlns:p14="http://schemas.microsoft.com/office/powerpoint/2010/main" val="309057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12</a:t>
            </a:fld>
            <a:endParaRPr lang="en-GB"/>
          </a:p>
        </p:txBody>
      </p:sp>
    </p:spTree>
    <p:extLst>
      <p:ext uri="{BB962C8B-B14F-4D97-AF65-F5344CB8AC3E}">
        <p14:creationId xmlns:p14="http://schemas.microsoft.com/office/powerpoint/2010/main" val="364197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14</a:t>
            </a:fld>
            <a:endParaRPr lang="en-GB"/>
          </a:p>
        </p:txBody>
      </p:sp>
    </p:spTree>
    <p:extLst>
      <p:ext uri="{BB962C8B-B14F-4D97-AF65-F5344CB8AC3E}">
        <p14:creationId xmlns:p14="http://schemas.microsoft.com/office/powerpoint/2010/main" val="232001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15</a:t>
            </a:fld>
            <a:endParaRPr lang="en-GB"/>
          </a:p>
        </p:txBody>
      </p:sp>
    </p:spTree>
    <p:extLst>
      <p:ext uri="{BB962C8B-B14F-4D97-AF65-F5344CB8AC3E}">
        <p14:creationId xmlns:p14="http://schemas.microsoft.com/office/powerpoint/2010/main" val="289979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2</a:t>
            </a:fld>
            <a:endParaRPr lang="en-GB"/>
          </a:p>
        </p:txBody>
      </p:sp>
    </p:spTree>
    <p:extLst>
      <p:ext uri="{BB962C8B-B14F-4D97-AF65-F5344CB8AC3E}">
        <p14:creationId xmlns:p14="http://schemas.microsoft.com/office/powerpoint/2010/main" val="111977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Examinations! </a:t>
            </a:r>
          </a:p>
        </p:txBody>
      </p:sp>
      <p:sp>
        <p:nvSpPr>
          <p:cNvPr id="4" name="Slide Number Placeholder 3"/>
          <p:cNvSpPr>
            <a:spLocks noGrp="1"/>
          </p:cNvSpPr>
          <p:nvPr>
            <p:ph type="sldNum" sz="quarter" idx="10"/>
          </p:nvPr>
        </p:nvSpPr>
        <p:spPr/>
        <p:txBody>
          <a:bodyPr/>
          <a:lstStyle/>
          <a:p>
            <a:fld id="{8043DA2D-D091-4AD2-81DF-CA03FBA02B9C}" type="slidenum">
              <a:rPr lang="en-GB" smtClean="0"/>
              <a:t>3</a:t>
            </a:fld>
            <a:endParaRPr lang="en-GB"/>
          </a:p>
        </p:txBody>
      </p:sp>
    </p:spTree>
    <p:extLst>
      <p:ext uri="{BB962C8B-B14F-4D97-AF65-F5344CB8AC3E}">
        <p14:creationId xmlns:p14="http://schemas.microsoft.com/office/powerpoint/2010/main" val="380092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4 key principles</a:t>
            </a:r>
            <a:r>
              <a:rPr lang="en-GB" baseline="0" dirty="0"/>
              <a:t> underpin everything that we do. This is what we are trying to create for our new society in the 21</a:t>
            </a:r>
            <a:r>
              <a:rPr lang="en-GB" baseline="30000" dirty="0"/>
              <a:t>st</a:t>
            </a:r>
            <a:r>
              <a:rPr lang="en-GB" baseline="0" dirty="0"/>
              <a:t> century. This is the fundamental driver of everything we do. </a:t>
            </a:r>
            <a:endParaRPr lang="en-GB" dirty="0"/>
          </a:p>
        </p:txBody>
      </p:sp>
      <p:sp>
        <p:nvSpPr>
          <p:cNvPr id="4" name="Slide Number Placeholder 3"/>
          <p:cNvSpPr>
            <a:spLocks noGrp="1"/>
          </p:cNvSpPr>
          <p:nvPr>
            <p:ph type="sldNum" sz="quarter" idx="10"/>
          </p:nvPr>
        </p:nvSpPr>
        <p:spPr/>
        <p:txBody>
          <a:bodyPr/>
          <a:lstStyle/>
          <a:p>
            <a:fld id="{8043DA2D-D091-4AD2-81DF-CA03FBA02B9C}" type="slidenum">
              <a:rPr lang="en-GB" smtClean="0"/>
              <a:t>4</a:t>
            </a:fld>
            <a:endParaRPr lang="en-GB"/>
          </a:p>
        </p:txBody>
      </p:sp>
    </p:spTree>
    <p:extLst>
      <p:ext uri="{BB962C8B-B14F-4D97-AF65-F5344CB8AC3E}">
        <p14:creationId xmlns:p14="http://schemas.microsoft.com/office/powerpoint/2010/main" val="93351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43DA2D-D091-4AD2-81DF-CA03FBA02B9C}" type="slidenum">
              <a:rPr lang="en-GB" smtClean="0"/>
              <a:t>5</a:t>
            </a:fld>
            <a:endParaRPr lang="en-GB"/>
          </a:p>
        </p:txBody>
      </p:sp>
    </p:spTree>
    <p:extLst>
      <p:ext uri="{BB962C8B-B14F-4D97-AF65-F5344CB8AC3E}">
        <p14:creationId xmlns:p14="http://schemas.microsoft.com/office/powerpoint/2010/main" val="384105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6 areas of learning and experience are expressive</a:t>
            </a:r>
            <a:r>
              <a:rPr lang="en-GB" baseline="0" dirty="0"/>
              <a:t> arts, language, literacy and communication, mathematics and numeracy, science and technology, Humanities, health and wellbeing. </a:t>
            </a:r>
            <a:endParaRPr lang="en-GB" dirty="0"/>
          </a:p>
        </p:txBody>
      </p:sp>
      <p:sp>
        <p:nvSpPr>
          <p:cNvPr id="4" name="Slide Number Placeholder 3"/>
          <p:cNvSpPr>
            <a:spLocks noGrp="1"/>
          </p:cNvSpPr>
          <p:nvPr>
            <p:ph type="sldNum" sz="quarter" idx="10"/>
          </p:nvPr>
        </p:nvSpPr>
        <p:spPr/>
        <p:txBody>
          <a:bodyPr/>
          <a:lstStyle/>
          <a:p>
            <a:fld id="{8043DA2D-D091-4AD2-81DF-CA03FBA02B9C}" type="slidenum">
              <a:rPr lang="en-GB" smtClean="0"/>
              <a:t>6</a:t>
            </a:fld>
            <a:endParaRPr lang="en-GB"/>
          </a:p>
        </p:txBody>
      </p:sp>
    </p:spTree>
    <p:extLst>
      <p:ext uri="{BB962C8B-B14F-4D97-AF65-F5344CB8AC3E}">
        <p14:creationId xmlns:p14="http://schemas.microsoft.com/office/powerpoint/2010/main" val="233569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Wanted to avoid just combining history and geography together and teaching them as separate</a:t>
            </a:r>
            <a:r>
              <a:rPr lang="en-GB" baseline="0" dirty="0"/>
              <a:t> entities (as I think there was a real danger of doing). We wanted to see humanities as a subject in its own right. </a:t>
            </a:r>
            <a:r>
              <a:rPr lang="en-GB" b="1" baseline="0" dirty="0"/>
              <a:t>Now that’s difficult! Especially with very established members of staff. </a:t>
            </a:r>
            <a:r>
              <a:rPr lang="en-GB" baseline="0" dirty="0"/>
              <a:t>The 4 key purposes underpinned everything when selecting appropriate content and we wanted to select current affairs as a starting point to what we were trying to achieve. The skills and principles of Geography and History could then be tailored to each lesson (not as just an add on but to enrich the learning experience of each lesson). Some lessons were inherently more Geography and some were inherently more History … some as we have found require a foundation of religious knowledge. </a:t>
            </a:r>
            <a:endParaRPr lang="en-GB" dirty="0"/>
          </a:p>
        </p:txBody>
      </p:sp>
      <p:sp>
        <p:nvSpPr>
          <p:cNvPr id="4" name="Slide Number Placeholder 3"/>
          <p:cNvSpPr>
            <a:spLocks noGrp="1"/>
          </p:cNvSpPr>
          <p:nvPr>
            <p:ph type="sldNum" sz="quarter" idx="10"/>
          </p:nvPr>
        </p:nvSpPr>
        <p:spPr/>
        <p:txBody>
          <a:bodyPr/>
          <a:lstStyle/>
          <a:p>
            <a:fld id="{8043DA2D-D091-4AD2-81DF-CA03FBA02B9C}" type="slidenum">
              <a:rPr lang="en-GB" smtClean="0"/>
              <a:t>7</a:t>
            </a:fld>
            <a:endParaRPr lang="en-GB"/>
          </a:p>
        </p:txBody>
      </p:sp>
    </p:spTree>
    <p:extLst>
      <p:ext uri="{BB962C8B-B14F-4D97-AF65-F5344CB8AC3E}">
        <p14:creationId xmlns:p14="http://schemas.microsoft.com/office/powerpoint/2010/main" val="265589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43DA2D-D091-4AD2-81DF-CA03FBA02B9C}" type="slidenum">
              <a:rPr lang="en-GB" smtClean="0"/>
              <a:t>8</a:t>
            </a:fld>
            <a:endParaRPr lang="en-GB"/>
          </a:p>
        </p:txBody>
      </p:sp>
    </p:spTree>
    <p:extLst>
      <p:ext uri="{BB962C8B-B14F-4D97-AF65-F5344CB8AC3E}">
        <p14:creationId xmlns:p14="http://schemas.microsoft.com/office/powerpoint/2010/main" val="352414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difficult</a:t>
            </a:r>
            <a:r>
              <a:rPr lang="en-GB" baseline="0" dirty="0"/>
              <a:t> area. </a:t>
            </a:r>
            <a:endParaRPr lang="en-GB" dirty="0"/>
          </a:p>
        </p:txBody>
      </p:sp>
      <p:sp>
        <p:nvSpPr>
          <p:cNvPr id="4" name="Slide Number Placeholder 3"/>
          <p:cNvSpPr>
            <a:spLocks noGrp="1"/>
          </p:cNvSpPr>
          <p:nvPr>
            <p:ph type="sldNum" sz="quarter" idx="10"/>
          </p:nvPr>
        </p:nvSpPr>
        <p:spPr/>
        <p:txBody>
          <a:bodyPr/>
          <a:lstStyle/>
          <a:p>
            <a:fld id="{8043DA2D-D091-4AD2-81DF-CA03FBA02B9C}" type="slidenum">
              <a:rPr lang="en-GB" smtClean="0"/>
              <a:t>9</a:t>
            </a:fld>
            <a:endParaRPr lang="en-GB"/>
          </a:p>
        </p:txBody>
      </p:sp>
    </p:spTree>
    <p:extLst>
      <p:ext uri="{BB962C8B-B14F-4D97-AF65-F5344CB8AC3E}">
        <p14:creationId xmlns:p14="http://schemas.microsoft.com/office/powerpoint/2010/main" val="115821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10/9/18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10/9/18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10/9/18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10/9/18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10/9/18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10/9/18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10/9/18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10/9/18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GB" b="1" dirty="0"/>
              <a:t>The Donaldson Report</a:t>
            </a:r>
          </a:p>
        </p:txBody>
      </p:sp>
      <p:sp>
        <p:nvSpPr>
          <p:cNvPr id="3" name="Subtitle 2"/>
          <p:cNvSpPr>
            <a:spLocks noGrp="1"/>
          </p:cNvSpPr>
          <p:nvPr>
            <p:ph type="subTitle" idx="1"/>
          </p:nvPr>
        </p:nvSpPr>
        <p:spPr/>
        <p:txBody>
          <a:bodyPr>
            <a:normAutofit/>
          </a:bodyPr>
          <a:lstStyle/>
          <a:p>
            <a:pPr algn="r"/>
            <a:r>
              <a:rPr lang="en-GB" sz="2800" dirty="0"/>
              <a:t>Our Experiences … so far …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631" y="845887"/>
            <a:ext cx="4038435" cy="5956692"/>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3644" y="833818"/>
            <a:ext cx="7079872" cy="1090360"/>
          </a:xfrm>
          <a:prstGeom prst="rect">
            <a:avLst/>
          </a:prstGeom>
        </p:spPr>
      </p:pic>
    </p:spTree>
    <p:extLst>
      <p:ext uri="{BB962C8B-B14F-4D97-AF65-F5344CB8AC3E}">
        <p14:creationId xmlns:p14="http://schemas.microsoft.com/office/powerpoint/2010/main" val="89195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Pupils came up with ways to make money and raise awareness for Syrian refugees</a:t>
            </a:r>
          </a:p>
          <a:p>
            <a:endParaRPr lang="en-GB" dirty="0"/>
          </a:p>
          <a:p>
            <a:r>
              <a:rPr lang="en-GB" dirty="0"/>
              <a:t>They raised £250 altogether.</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8631" y="2349925"/>
            <a:ext cx="3498979" cy="215201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7185" y="0"/>
            <a:ext cx="9144000" cy="68580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4321" y="-41623"/>
            <a:ext cx="5143500" cy="68580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0642" y="-41623"/>
            <a:ext cx="9144000" cy="6858000"/>
          </a:xfrm>
          <a:prstGeom prst="rect">
            <a:avLst/>
          </a:prstGeom>
        </p:spPr>
      </p:pic>
      <p:sp>
        <p:nvSpPr>
          <p:cNvPr id="10" name="TextBox 9"/>
          <p:cNvSpPr txBox="1"/>
          <p:nvPr/>
        </p:nvSpPr>
        <p:spPr>
          <a:xfrm>
            <a:off x="181741" y="358324"/>
            <a:ext cx="352525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Pupils who give their energies and skills so that others will benefit</a:t>
            </a:r>
          </a:p>
        </p:txBody>
      </p:sp>
      <p:sp>
        <p:nvSpPr>
          <p:cNvPr id="12" name="TextBox 11"/>
          <p:cNvSpPr txBox="1"/>
          <p:nvPr/>
        </p:nvSpPr>
        <p:spPr>
          <a:xfrm>
            <a:off x="7609847" y="477005"/>
            <a:ext cx="35252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Pupils who engage with contemporary issues </a:t>
            </a:r>
          </a:p>
        </p:txBody>
      </p:sp>
      <p:sp>
        <p:nvSpPr>
          <p:cNvPr id="11" name="TextBox 10"/>
          <p:cNvSpPr txBox="1"/>
          <p:nvPr/>
        </p:nvSpPr>
        <p:spPr>
          <a:xfrm>
            <a:off x="309855" y="5094267"/>
            <a:ext cx="35252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Pupils who identify and grasp opportunities</a:t>
            </a:r>
          </a:p>
        </p:txBody>
      </p:sp>
      <p:sp>
        <p:nvSpPr>
          <p:cNvPr id="13" name="TextBox 12"/>
          <p:cNvSpPr txBox="1"/>
          <p:nvPr/>
        </p:nvSpPr>
        <p:spPr>
          <a:xfrm>
            <a:off x="7802728" y="5049156"/>
            <a:ext cx="35252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Pupils who are ready to be citizens of Wales and the World</a:t>
            </a:r>
          </a:p>
        </p:txBody>
      </p:sp>
    </p:spTree>
    <p:extLst>
      <p:ext uri="{BB962C8B-B14F-4D97-AF65-F5344CB8AC3E}">
        <p14:creationId xmlns:p14="http://schemas.microsoft.com/office/powerpoint/2010/main" val="26081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a:t>Focus on 4 events:</a:t>
            </a:r>
          </a:p>
          <a:p>
            <a:pPr lvl="1"/>
            <a:r>
              <a:rPr lang="en-GB" sz="2400" dirty="0"/>
              <a:t>Death of Chico Mendes</a:t>
            </a:r>
          </a:p>
          <a:p>
            <a:pPr lvl="1"/>
            <a:r>
              <a:rPr lang="en-GB" sz="2400" dirty="0"/>
              <a:t>9/11 Terrorist Attacks</a:t>
            </a:r>
          </a:p>
          <a:p>
            <a:pPr lvl="1"/>
            <a:r>
              <a:rPr lang="en-GB" sz="2400" dirty="0"/>
              <a:t>1607 South Wales Tsunami</a:t>
            </a:r>
          </a:p>
          <a:p>
            <a:pPr lvl="1"/>
            <a:r>
              <a:rPr lang="en-GB" sz="2400" dirty="0"/>
              <a:t>Titanic</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219" y="1786438"/>
            <a:ext cx="2971801" cy="2971801"/>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5538447" y="3100119"/>
            <a:ext cx="3657600" cy="6547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84421" y="529389"/>
            <a:ext cx="8783053" cy="646331"/>
          </a:xfrm>
          <a:prstGeom prst="rect">
            <a:avLst/>
          </a:prstGeom>
          <a:noFill/>
        </p:spPr>
        <p:txBody>
          <a:bodyPr wrap="square" rtlCol="0">
            <a:spAutoFit/>
          </a:bodyPr>
          <a:lstStyle/>
          <a:p>
            <a:pPr algn="ctr"/>
            <a:r>
              <a:rPr lang="en-GB" dirty="0"/>
              <a:t>We have used the days as vehicles to explore deeper issues associated with them. Selected days where the Geography and History naturally fit in. </a:t>
            </a:r>
          </a:p>
        </p:txBody>
      </p:sp>
    </p:spTree>
    <p:extLst>
      <p:ext uri="{BB962C8B-B14F-4D97-AF65-F5344CB8AC3E}">
        <p14:creationId xmlns:p14="http://schemas.microsoft.com/office/powerpoint/2010/main" val="11141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9/11 Attacks</a:t>
            </a:r>
          </a:p>
        </p:txBody>
      </p:sp>
      <p:sp>
        <p:nvSpPr>
          <p:cNvPr id="3" name="Content Placeholder 2"/>
          <p:cNvSpPr>
            <a:spLocks noGrp="1"/>
          </p:cNvSpPr>
          <p:nvPr>
            <p:ph idx="1"/>
          </p:nvPr>
        </p:nvSpPr>
        <p:spPr/>
        <p:txBody>
          <a:bodyPr/>
          <a:lstStyle/>
          <a:p>
            <a:r>
              <a:rPr lang="en-GB" sz="2400" dirty="0"/>
              <a:t>There was initially stereotypical, uninformed views of Muslims </a:t>
            </a:r>
          </a:p>
          <a:p>
            <a:endParaRPr lang="en-GB" sz="2400" dirty="0"/>
          </a:p>
          <a:p>
            <a:r>
              <a:rPr lang="en-GB" sz="2400" dirty="0"/>
              <a:t>Repeating things that they’ve seen in the media / around them (one pupil in particular) </a:t>
            </a:r>
          </a:p>
          <a:p>
            <a:endParaRPr lang="en-GB" sz="2400" dirty="0"/>
          </a:p>
          <a:p>
            <a:r>
              <a:rPr lang="en-GB" sz="2400" dirty="0"/>
              <a:t>There was a fundamental need to address these stereotypes FIRST!</a:t>
            </a:r>
          </a:p>
          <a:p>
            <a:endParaRPr lang="en-GB" dirty="0"/>
          </a:p>
          <a:p>
            <a:endParaRPr lang="en-GB" dirty="0"/>
          </a:p>
        </p:txBody>
      </p:sp>
      <p:sp>
        <p:nvSpPr>
          <p:cNvPr id="4" name="TextBox 3"/>
          <p:cNvSpPr txBox="1"/>
          <p:nvPr/>
        </p:nvSpPr>
        <p:spPr>
          <a:xfrm>
            <a:off x="1227775" y="5401287"/>
            <a:ext cx="35252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Pupils who engage with contemporary issues </a:t>
            </a:r>
          </a:p>
        </p:txBody>
      </p:sp>
      <p:sp>
        <p:nvSpPr>
          <p:cNvPr id="5" name="TextBox 4"/>
          <p:cNvSpPr txBox="1"/>
          <p:nvPr/>
        </p:nvSpPr>
        <p:spPr>
          <a:xfrm>
            <a:off x="7606249" y="5401288"/>
            <a:ext cx="35252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Pupils who are ready to be citizens of Wales and the World</a:t>
            </a:r>
          </a:p>
        </p:txBody>
      </p:sp>
      <p:pic>
        <p:nvPicPr>
          <p:cNvPr id="2050" name="Picture 2" descr="Image result for osama bin lad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7846" y="346497"/>
            <a:ext cx="4800601" cy="1644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33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 of 1 lesson - Sensory</a:t>
            </a:r>
          </a:p>
        </p:txBody>
      </p:sp>
      <p:pic>
        <p:nvPicPr>
          <p:cNvPr id="3074" name="Picture 2" descr="Image result for 9/11 atta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9514" y="987710"/>
            <a:ext cx="6601475" cy="495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2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 Menu </a:t>
            </a:r>
          </a:p>
        </p:txBody>
      </p:sp>
      <p:sp>
        <p:nvSpPr>
          <p:cNvPr id="3" name="Content Placeholder 2"/>
          <p:cNvSpPr>
            <a:spLocks noGrp="1"/>
          </p:cNvSpPr>
          <p:nvPr>
            <p:ph idx="1"/>
          </p:nvPr>
        </p:nvSpPr>
        <p:spPr/>
        <p:txBody>
          <a:bodyPr/>
          <a:lstStyle/>
          <a:p>
            <a:r>
              <a:rPr lang="en-GB" dirty="0"/>
              <a:t>A new approach with spectacular results!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3160" y="0"/>
            <a:ext cx="9805738" cy="7035578"/>
          </a:xfrm>
          <a:prstGeom prst="rect">
            <a:avLst/>
          </a:prstGeom>
        </p:spPr>
      </p:pic>
    </p:spTree>
    <p:extLst>
      <p:ext uri="{BB962C8B-B14F-4D97-AF65-F5344CB8AC3E}">
        <p14:creationId xmlns:p14="http://schemas.microsoft.com/office/powerpoint/2010/main" val="25480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1883" y="93047"/>
            <a:ext cx="10098411" cy="6764953"/>
          </a:xfrm>
          <a:prstGeom prst="rect">
            <a:avLst/>
          </a:prstGeom>
        </p:spPr>
      </p:pic>
    </p:spTree>
    <p:extLst>
      <p:ext uri="{BB962C8B-B14F-4D97-AF65-F5344CB8AC3E}">
        <p14:creationId xmlns:p14="http://schemas.microsoft.com/office/powerpoint/2010/main" val="335754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found …</a:t>
            </a:r>
          </a:p>
        </p:txBody>
      </p:sp>
      <p:sp>
        <p:nvSpPr>
          <p:cNvPr id="3" name="Content Placeholder 2"/>
          <p:cNvSpPr>
            <a:spLocks noGrp="1"/>
          </p:cNvSpPr>
          <p:nvPr>
            <p:ph idx="1"/>
          </p:nvPr>
        </p:nvSpPr>
        <p:spPr>
          <a:xfrm>
            <a:off x="4805626" y="839281"/>
            <a:ext cx="7081574" cy="5248622"/>
          </a:xfrm>
        </p:spPr>
        <p:txBody>
          <a:bodyPr>
            <a:normAutofit fontScale="85000" lnSpcReduction="10000"/>
          </a:bodyPr>
          <a:lstStyle/>
          <a:p>
            <a:r>
              <a:rPr lang="en-US" sz="2800" dirty="0"/>
              <a:t>You need staff to be on board first and foremost </a:t>
            </a:r>
          </a:p>
          <a:p>
            <a:endParaRPr lang="en-US" sz="2800" dirty="0"/>
          </a:p>
          <a:p>
            <a:r>
              <a:rPr lang="en-US" sz="2800" dirty="0"/>
              <a:t>It needs to be a subject unto itself </a:t>
            </a:r>
          </a:p>
          <a:p>
            <a:endParaRPr lang="en-US" sz="2800" dirty="0"/>
          </a:p>
          <a:p>
            <a:r>
              <a:rPr lang="en-US" sz="2800" dirty="0"/>
              <a:t>You need to have courage </a:t>
            </a:r>
          </a:p>
          <a:p>
            <a:endParaRPr lang="en-US" sz="2800" dirty="0"/>
          </a:p>
          <a:p>
            <a:r>
              <a:rPr lang="en-US" sz="2800" dirty="0"/>
              <a:t>It presents opportunities to teach in a whole new way</a:t>
            </a:r>
          </a:p>
          <a:p>
            <a:endParaRPr lang="en-US" sz="2800" dirty="0"/>
          </a:p>
          <a:p>
            <a:r>
              <a:rPr lang="en-US" sz="2800" dirty="0"/>
              <a:t>Learners love it! </a:t>
            </a:r>
          </a:p>
        </p:txBody>
      </p:sp>
    </p:spTree>
    <p:extLst>
      <p:ext uri="{BB962C8B-B14F-4D97-AF65-F5344CB8AC3E}">
        <p14:creationId xmlns:p14="http://schemas.microsoft.com/office/powerpoint/2010/main" val="228606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 need for curriculum reform in Wales</a:t>
            </a:r>
          </a:p>
        </p:txBody>
      </p:sp>
      <p:sp>
        <p:nvSpPr>
          <p:cNvPr id="3" name="Content Placeholder 2"/>
          <p:cNvSpPr>
            <a:spLocks noGrp="1"/>
          </p:cNvSpPr>
          <p:nvPr>
            <p:ph idx="1"/>
          </p:nvPr>
        </p:nvSpPr>
        <p:spPr/>
        <p:txBody>
          <a:bodyPr/>
          <a:lstStyle/>
          <a:p>
            <a:pPr>
              <a:spcAft>
                <a:spcPts val="1400"/>
              </a:spcAft>
              <a:defRPr/>
            </a:pPr>
            <a:r>
              <a:rPr lang="en-GB" dirty="0">
                <a:latin typeface="Lucida Sans Unicode" charset="0"/>
                <a:ea typeface="MS PGothic" charset="0"/>
                <a:cs typeface="Arial" charset="0"/>
              </a:rPr>
              <a:t>The world is </a:t>
            </a:r>
            <a:r>
              <a:rPr lang="en-GB" b="1" dirty="0">
                <a:latin typeface="Lucida Sans Unicode" charset="0"/>
                <a:ea typeface="MS PGothic" charset="0"/>
                <a:cs typeface="Arial" charset="0"/>
              </a:rPr>
              <a:t>changing </a:t>
            </a:r>
            <a:r>
              <a:rPr lang="en-GB" dirty="0">
                <a:latin typeface="Lucida Sans Unicode" charset="0"/>
                <a:ea typeface="MS PGothic" charset="0"/>
                <a:cs typeface="Arial" charset="0"/>
              </a:rPr>
              <a:t>extremely fast and expectations of schools are incoherent and contested but continue to grow</a:t>
            </a:r>
          </a:p>
          <a:p>
            <a:pPr>
              <a:spcAft>
                <a:spcPts val="1400"/>
              </a:spcAft>
              <a:defRPr/>
            </a:pPr>
            <a:r>
              <a:rPr lang="en-GB" dirty="0">
                <a:latin typeface="Lucida Sans Unicode" charset="0"/>
                <a:ea typeface="MS PGothic" charset="0"/>
                <a:cs typeface="Arial" charset="0"/>
              </a:rPr>
              <a:t>There’s a need to establish an agreed </a:t>
            </a:r>
            <a:r>
              <a:rPr lang="en-GB" b="1" dirty="0">
                <a:latin typeface="Lucida Sans Unicode" charset="0"/>
                <a:ea typeface="MS PGothic" charset="0"/>
                <a:cs typeface="Arial" charset="0"/>
              </a:rPr>
              <a:t>strategic vision</a:t>
            </a:r>
            <a:r>
              <a:rPr lang="en-GB" dirty="0">
                <a:latin typeface="Lucida Sans Unicode" charset="0"/>
                <a:ea typeface="MS PGothic" charset="0"/>
                <a:cs typeface="Arial" charset="0"/>
              </a:rPr>
              <a:t> and sense of </a:t>
            </a:r>
            <a:r>
              <a:rPr lang="en-GB" b="1" dirty="0">
                <a:latin typeface="Lucida Sans Unicode" charset="0"/>
                <a:ea typeface="MS PGothic" charset="0"/>
                <a:cs typeface="Arial" charset="0"/>
              </a:rPr>
              <a:t>purpose</a:t>
            </a:r>
          </a:p>
          <a:p>
            <a:pPr>
              <a:spcAft>
                <a:spcPts val="1400"/>
              </a:spcAft>
              <a:defRPr/>
            </a:pPr>
            <a:r>
              <a:rPr lang="en-GB" dirty="0">
                <a:latin typeface="Lucida Sans Unicode" charset="0"/>
                <a:ea typeface="MS PGothic" charset="0"/>
                <a:cs typeface="Arial" charset="0"/>
              </a:rPr>
              <a:t>Curriculum structure, pedagogy and assessment should reflect this </a:t>
            </a:r>
            <a:r>
              <a:rPr lang="en-GB" b="1" dirty="0">
                <a:latin typeface="Lucida Sans Unicode" charset="0"/>
                <a:ea typeface="MS PGothic" charset="0"/>
                <a:cs typeface="Arial" charset="0"/>
              </a:rPr>
              <a:t>vision</a:t>
            </a:r>
            <a:r>
              <a:rPr lang="en-GB" dirty="0">
                <a:latin typeface="Lucida Sans Unicode" charset="0"/>
                <a:ea typeface="MS PGothic" charset="0"/>
                <a:cs typeface="Arial"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447" y="168555"/>
            <a:ext cx="7079872" cy="1090360"/>
          </a:xfrm>
          <a:prstGeom prst="rect">
            <a:avLst/>
          </a:prstGeom>
        </p:spPr>
      </p:pic>
    </p:spTree>
    <p:extLst>
      <p:ext uri="{BB962C8B-B14F-4D97-AF65-F5344CB8AC3E}">
        <p14:creationId xmlns:p14="http://schemas.microsoft.com/office/powerpoint/2010/main" val="144772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need for curriculum reform</a:t>
            </a:r>
            <a:br>
              <a:rPr lang="en-GB" b="1" dirty="0"/>
            </a:br>
            <a:br>
              <a:rPr lang="en-GB" b="1" dirty="0"/>
            </a:br>
            <a:r>
              <a:rPr lang="en-GB" b="1" dirty="0"/>
              <a:t>OECD</a:t>
            </a:r>
          </a:p>
        </p:txBody>
      </p:sp>
      <p:sp>
        <p:nvSpPr>
          <p:cNvPr id="3" name="Content Placeholder 2"/>
          <p:cNvSpPr>
            <a:spLocks noGrp="1"/>
          </p:cNvSpPr>
          <p:nvPr>
            <p:ph idx="1"/>
          </p:nvPr>
        </p:nvSpPr>
        <p:spPr>
          <a:xfrm>
            <a:off x="5118447" y="803186"/>
            <a:ext cx="6281873" cy="5778088"/>
          </a:xfrm>
        </p:spPr>
        <p:txBody>
          <a:bodyPr>
            <a:normAutofit fontScale="92500" lnSpcReduction="20000"/>
          </a:bodyPr>
          <a:lstStyle/>
          <a:p>
            <a:pPr>
              <a:spcAft>
                <a:spcPts val="1400"/>
              </a:spcAft>
              <a:defRPr/>
            </a:pPr>
            <a:endParaRPr lang="en-GB" dirty="0">
              <a:latin typeface="Lucida Sans Unicode" charset="0"/>
              <a:ea typeface="MS PGothic" charset="0"/>
              <a:cs typeface="Arial" charset="0"/>
            </a:endParaRPr>
          </a:p>
          <a:p>
            <a:pPr>
              <a:spcAft>
                <a:spcPts val="1400"/>
              </a:spcAft>
              <a:defRPr/>
            </a:pPr>
            <a:endParaRPr lang="en-GB" dirty="0">
              <a:latin typeface="Lucida Sans Unicode" charset="0"/>
              <a:ea typeface="MS PGothic" charset="0"/>
              <a:cs typeface="Arial" charset="0"/>
            </a:endParaRPr>
          </a:p>
          <a:p>
            <a:pPr>
              <a:spcAft>
                <a:spcPts val="1400"/>
              </a:spcAft>
              <a:defRPr/>
            </a:pPr>
            <a:r>
              <a:rPr lang="en-GB" dirty="0">
                <a:latin typeface="Lucida Sans Unicode" charset="0"/>
                <a:ea typeface="MS PGothic" charset="0"/>
                <a:cs typeface="Arial" charset="0"/>
              </a:rPr>
              <a:t>“..many of today’s schools have not caught up as they </a:t>
            </a:r>
            <a:r>
              <a:rPr lang="en-GB" b="1" dirty="0">
                <a:effectLst>
                  <a:outerShdw blurRad="38100" dist="38100" dir="2700000" algn="tl">
                    <a:srgbClr val="DDDDDD"/>
                  </a:outerShdw>
                </a:effectLst>
                <a:latin typeface="Lucida Sans Unicode" charset="0"/>
                <a:ea typeface="MS PGothic" charset="0"/>
                <a:cs typeface="Arial" charset="0"/>
              </a:rPr>
              <a:t>continue to operate as they did </a:t>
            </a:r>
            <a:r>
              <a:rPr lang="en-GB" dirty="0">
                <a:latin typeface="Lucida Sans Unicode" charset="0"/>
                <a:ea typeface="MS PGothic" charset="0"/>
                <a:cs typeface="Arial" charset="0"/>
              </a:rPr>
              <a:t>in the earlier decades of the 20</a:t>
            </a:r>
            <a:r>
              <a:rPr lang="en-GB" baseline="30000" dirty="0">
                <a:latin typeface="Lucida Sans Unicode" charset="0"/>
                <a:ea typeface="MS PGothic" charset="0"/>
                <a:cs typeface="Arial" charset="0"/>
              </a:rPr>
              <a:t>th</a:t>
            </a:r>
            <a:r>
              <a:rPr lang="en-GB" dirty="0">
                <a:latin typeface="Lucida Sans Unicode" charset="0"/>
                <a:ea typeface="MS PGothic" charset="0"/>
                <a:cs typeface="Arial" charset="0"/>
              </a:rPr>
              <a:t> Century.”</a:t>
            </a:r>
          </a:p>
          <a:p>
            <a:pPr>
              <a:spcAft>
                <a:spcPts val="1400"/>
              </a:spcAft>
              <a:defRPr/>
            </a:pPr>
            <a:r>
              <a:rPr lang="en-GB" dirty="0">
                <a:latin typeface="Lucida Sans Unicode" charset="0"/>
                <a:ea typeface="MS PGothic" charset="0"/>
                <a:cs typeface="Arial" charset="0"/>
              </a:rPr>
              <a:t>“How can learning within and outside schools be reconfigured to address the </a:t>
            </a:r>
            <a:r>
              <a:rPr lang="en-GB" b="1" dirty="0">
                <a:latin typeface="Lucida Sans Unicode" charset="0"/>
                <a:ea typeface="MS PGothic" charset="0"/>
                <a:cs typeface="Arial" charset="0"/>
              </a:rPr>
              <a:t>deeper knowledge and skills </a:t>
            </a:r>
            <a:r>
              <a:rPr lang="en-GB" dirty="0">
                <a:latin typeface="Lucida Sans Unicode" charset="0"/>
                <a:ea typeface="MS PGothic" charset="0"/>
                <a:cs typeface="Arial" charset="0"/>
              </a:rPr>
              <a:t>so crucial in our new century?”</a:t>
            </a:r>
          </a:p>
          <a:p>
            <a:pPr>
              <a:spcAft>
                <a:spcPts val="1400"/>
              </a:spcAft>
              <a:defRPr/>
            </a:pPr>
            <a:r>
              <a:rPr lang="en-GB" dirty="0">
                <a:latin typeface="Lucida Sans Unicode" charset="0"/>
                <a:ea typeface="MS PGothic" charset="0"/>
                <a:cs typeface="Arial" charset="0"/>
              </a:rPr>
              <a:t>“To succeed in this is not only important for a </a:t>
            </a:r>
            <a:r>
              <a:rPr lang="en-GB" b="1" dirty="0">
                <a:latin typeface="Lucida Sans Unicode" charset="0"/>
                <a:ea typeface="MS PGothic" charset="0"/>
                <a:cs typeface="Arial" charset="0"/>
              </a:rPr>
              <a:t>successful economy</a:t>
            </a:r>
            <a:r>
              <a:rPr lang="en-GB" dirty="0">
                <a:latin typeface="Lucida Sans Unicode" charset="0"/>
                <a:ea typeface="MS PGothic" charset="0"/>
                <a:cs typeface="Arial" charset="0"/>
              </a:rPr>
              <a:t>, but also for effective cultural and social </a:t>
            </a:r>
            <a:r>
              <a:rPr lang="en-GB" b="1" dirty="0">
                <a:latin typeface="Lucida Sans Unicode" charset="0"/>
                <a:ea typeface="MS PGothic" charset="0"/>
                <a:cs typeface="Arial" charset="0"/>
              </a:rPr>
              <a:t>participation</a:t>
            </a:r>
            <a:r>
              <a:rPr lang="en-GB" dirty="0">
                <a:latin typeface="Lucida Sans Unicode" charset="0"/>
                <a:ea typeface="MS PGothic" charset="0"/>
                <a:cs typeface="Arial" charset="0"/>
              </a:rPr>
              <a:t> and for citizens to live </a:t>
            </a:r>
            <a:r>
              <a:rPr lang="en-GB" b="1" dirty="0">
                <a:latin typeface="Lucida Sans Unicode" charset="0"/>
                <a:ea typeface="MS PGothic" charset="0"/>
                <a:cs typeface="Arial" charset="0"/>
              </a:rPr>
              <a:t>fulfilling lives</a:t>
            </a:r>
            <a:r>
              <a:rPr lang="en-GB" dirty="0">
                <a:latin typeface="Lucida Sans Unicode" charset="0"/>
                <a:ea typeface="MS PGothic" charset="0"/>
                <a:cs typeface="Arial" charset="0"/>
              </a:rPr>
              <a:t>.”</a:t>
            </a:r>
          </a:p>
          <a:p>
            <a:pPr>
              <a:spcAft>
                <a:spcPts val="1400"/>
              </a:spcAft>
              <a:defRPr/>
            </a:pPr>
            <a:r>
              <a:rPr lang="en-GB" dirty="0">
                <a:latin typeface="Lucida Sans Unicode" charset="0"/>
                <a:ea typeface="MS PGothic" charset="0"/>
                <a:cs typeface="Arial" charset="0"/>
              </a:rPr>
              <a:t>Education should reflect society … but </a:t>
            </a:r>
            <a:r>
              <a:rPr lang="en-GB" b="1" dirty="0">
                <a:latin typeface="Lucida Sans Unicode" charset="0"/>
                <a:ea typeface="MS PGothic" charset="0"/>
                <a:cs typeface="Arial" charset="0"/>
              </a:rPr>
              <a:t>think about what you would want for your own children</a:t>
            </a:r>
          </a:p>
          <a:p>
            <a:pPr>
              <a:spcAft>
                <a:spcPts val="1400"/>
              </a:spcAft>
              <a:defRPr/>
            </a:pPr>
            <a:endParaRPr lang="en-GB" dirty="0">
              <a:latin typeface="Lucida Sans Unicode" charset="0"/>
              <a:ea typeface="MS PGothic" charset="0"/>
              <a:cs typeface="Arial" charset="0"/>
            </a:endParaRPr>
          </a:p>
          <a:p>
            <a:pPr>
              <a:spcAft>
                <a:spcPts val="1400"/>
              </a:spcAft>
              <a:defRPr/>
            </a:pPr>
            <a:endParaRPr lang="en-GB" dirty="0">
              <a:latin typeface="Lucida Sans Unicode" charset="0"/>
              <a:ea typeface="MS PGothic"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447" y="168555"/>
            <a:ext cx="7079872" cy="109036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3569" y="385175"/>
            <a:ext cx="4089101" cy="1747479"/>
          </a:xfrm>
          <a:prstGeom prst="rect">
            <a:avLst/>
          </a:prstGeom>
          <a:ln>
            <a:noFill/>
          </a:ln>
          <a:effectLst>
            <a:softEdge rad="112500"/>
          </a:effectLst>
        </p:spPr>
      </p:pic>
    </p:spTree>
    <p:extLst>
      <p:ext uri="{BB962C8B-B14F-4D97-AF65-F5344CB8AC3E}">
        <p14:creationId xmlns:p14="http://schemas.microsoft.com/office/powerpoint/2010/main" val="252774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Embedded within the curriculum </a:t>
            </a:r>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9044" y="1201439"/>
            <a:ext cx="5638102" cy="56565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9447" y="168555"/>
            <a:ext cx="7079872" cy="1090360"/>
          </a:xfrm>
          <a:prstGeom prst="rect">
            <a:avLst/>
          </a:prstGeom>
        </p:spPr>
      </p:pic>
      <p:sp>
        <p:nvSpPr>
          <p:cNvPr id="7" name="Title 1"/>
          <p:cNvSpPr txBox="1">
            <a:spLocks/>
          </p:cNvSpPr>
          <p:nvPr/>
        </p:nvSpPr>
        <p:spPr>
          <a:xfrm>
            <a:off x="770097" y="1258915"/>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endParaRPr lang="en-GB" b="1" dirty="0"/>
          </a:p>
        </p:txBody>
      </p:sp>
      <p:sp>
        <p:nvSpPr>
          <p:cNvPr id="8" name="Title 1"/>
          <p:cNvSpPr txBox="1">
            <a:spLocks/>
          </p:cNvSpPr>
          <p:nvPr/>
        </p:nvSpPr>
        <p:spPr>
          <a:xfrm>
            <a:off x="888631" y="713735"/>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GB" b="1" dirty="0"/>
              <a:t>4 Key Purposes</a:t>
            </a:r>
          </a:p>
        </p:txBody>
      </p:sp>
    </p:spTree>
    <p:extLst>
      <p:ext uri="{BB962C8B-B14F-4D97-AF65-F5344CB8AC3E}">
        <p14:creationId xmlns:p14="http://schemas.microsoft.com/office/powerpoint/2010/main" val="158251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Embedded within the curriculum </a:t>
            </a:r>
            <a:endParaRPr lang="en-GB" dirty="0"/>
          </a:p>
        </p:txBody>
      </p:sp>
      <p:sp>
        <p:nvSpPr>
          <p:cNvPr id="3" name="Content Placeholder 2"/>
          <p:cNvSpPr>
            <a:spLocks noGrp="1"/>
          </p:cNvSpPr>
          <p:nvPr>
            <p:ph idx="1"/>
          </p:nvPr>
        </p:nvSpPr>
        <p:spPr/>
        <p:txBody>
          <a:bodyPr>
            <a:normAutofit/>
          </a:bodyPr>
          <a:lstStyle/>
          <a:p>
            <a:pPr marL="0" indent="0" algn="ctr">
              <a:buNone/>
            </a:pPr>
            <a:r>
              <a:rPr lang="en-GB" sz="2400" i="1" dirty="0">
                <a:latin typeface="Arial Rounded MT Bold" panose="020F0704030504030204" pitchFamily="34" charset="0"/>
                <a:ea typeface="Batang" panose="02030600000101010101" pitchFamily="18" charset="-127"/>
              </a:rPr>
              <a:t>The four purposes are at the </a:t>
            </a:r>
            <a:r>
              <a:rPr lang="en-GB" sz="2400" i="1" dirty="0">
                <a:solidFill>
                  <a:srgbClr val="FF0000"/>
                </a:solidFill>
                <a:latin typeface="Arial Rounded MT Bold" panose="020F0704030504030204" pitchFamily="34" charset="0"/>
                <a:ea typeface="Batang" panose="02030600000101010101" pitchFamily="18" charset="-127"/>
              </a:rPr>
              <a:t>heart </a:t>
            </a:r>
            <a:r>
              <a:rPr lang="en-GB" sz="2400" i="1" dirty="0">
                <a:latin typeface="Arial Rounded MT Bold" panose="020F0704030504030204" pitchFamily="34" charset="0"/>
                <a:ea typeface="Batang" panose="02030600000101010101" pitchFamily="18" charset="-127"/>
              </a:rPr>
              <a:t>of the new curriculum and are the starting point for all decisions on the content and experiences developed.</a:t>
            </a:r>
          </a:p>
        </p:txBody>
      </p:sp>
      <p:sp>
        <p:nvSpPr>
          <p:cNvPr id="4" name="Title 1"/>
          <p:cNvSpPr txBox="1">
            <a:spLocks/>
          </p:cNvSpPr>
          <p:nvPr/>
        </p:nvSpPr>
        <p:spPr>
          <a:xfrm>
            <a:off x="888631" y="713735"/>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GB" b="1" dirty="0"/>
              <a:t>4 Key Purposes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447" y="168555"/>
            <a:ext cx="7079872" cy="1090360"/>
          </a:xfrm>
          <a:prstGeom prst="rect">
            <a:avLst/>
          </a:prstGeom>
        </p:spPr>
      </p:pic>
      <p:pic>
        <p:nvPicPr>
          <p:cNvPr id="6"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7295" y="4283242"/>
            <a:ext cx="2566356" cy="2574758"/>
          </a:xfrm>
          <a:prstGeom prst="rect">
            <a:avLst/>
          </a:prstGeom>
        </p:spPr>
      </p:pic>
    </p:spTree>
    <p:extLst>
      <p:ext uri="{BB962C8B-B14F-4D97-AF65-F5344CB8AC3E}">
        <p14:creationId xmlns:p14="http://schemas.microsoft.com/office/powerpoint/2010/main" val="21489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447" y="168555"/>
            <a:ext cx="7079872" cy="1090360"/>
          </a:xfrm>
          <a:prstGeom prst="rect">
            <a:avLst/>
          </a:prstGeom>
        </p:spPr>
      </p:pic>
      <p:sp>
        <p:nvSpPr>
          <p:cNvPr id="21" name="Rectangle 20"/>
          <p:cNvSpPr/>
          <p:nvPr/>
        </p:nvSpPr>
        <p:spPr>
          <a:xfrm>
            <a:off x="4570706" y="4398659"/>
            <a:ext cx="7017917" cy="17221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869297" y="886941"/>
            <a:ext cx="6898105" cy="32725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22875" y="3190888"/>
            <a:ext cx="1480433" cy="680446"/>
          </a:xfrm>
          <a:prstGeom prst="rect">
            <a:avLst/>
          </a:prstGeom>
          <a:noFill/>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12495" y="3145334"/>
            <a:ext cx="1371209" cy="747682"/>
          </a:xfrm>
          <a:prstGeom prst="rect">
            <a:avLst/>
          </a:prstGeom>
          <a:noFill/>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83619" y="2217701"/>
            <a:ext cx="1394305" cy="658667"/>
          </a:xfrm>
          <a:prstGeom prst="rect">
            <a:avLst/>
          </a:prstGeom>
          <a:noFill/>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4434" y="1161689"/>
            <a:ext cx="1241323" cy="705875"/>
          </a:xfrm>
          <a:prstGeom prst="rect">
            <a:avLst/>
          </a:prstGeom>
          <a:noFill/>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76626" y="2234490"/>
            <a:ext cx="1311045" cy="691066"/>
          </a:xfrm>
          <a:prstGeom prst="rect">
            <a:avLst/>
          </a:prstGeom>
          <a:noFill/>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714199" y="1126070"/>
            <a:ext cx="1497786" cy="777112"/>
          </a:xfrm>
          <a:prstGeom prst="rect">
            <a:avLst/>
          </a:prstGeom>
          <a:noFill/>
        </p:spPr>
      </p:pic>
      <p:sp>
        <p:nvSpPr>
          <p:cNvPr id="15" name="Rectangle 14"/>
          <p:cNvSpPr/>
          <p:nvPr/>
        </p:nvSpPr>
        <p:spPr>
          <a:xfrm>
            <a:off x="7258755" y="1883645"/>
            <a:ext cx="2326624" cy="1200329"/>
          </a:xfrm>
          <a:prstGeom prst="rect">
            <a:avLst/>
          </a:prstGeom>
        </p:spPr>
        <p:txBody>
          <a:bodyPr wrap="square">
            <a:spAutoFit/>
          </a:bodyPr>
          <a:lstStyle/>
          <a:p>
            <a:pPr algn="ctr"/>
            <a:r>
              <a:rPr lang="en-GB" sz="2400" b="1" dirty="0">
                <a:cs typeface="Arial" panose="020B0604020202020204" pitchFamily="34" charset="0"/>
              </a:rPr>
              <a:t>Six Areas of Learning and Experience</a:t>
            </a:r>
            <a:endParaRPr lang="en-GB" sz="2400" b="1" dirty="0"/>
          </a:p>
        </p:txBody>
      </p:sp>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91446" y="4544159"/>
            <a:ext cx="1290699" cy="720403"/>
          </a:xfrm>
          <a:prstGeom prst="rect">
            <a:avLst/>
          </a:prstGeom>
          <a:noFill/>
        </p:spPr>
      </p:pic>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79460" y="4571216"/>
            <a:ext cx="1292593" cy="632282"/>
          </a:xfrm>
          <a:prstGeom prst="rect">
            <a:avLst/>
          </a:prstGeom>
          <a:noFill/>
        </p:spPr>
      </p:pic>
      <p:pic>
        <p:nvPicPr>
          <p:cNvPr id="12" name="Picture 1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369368" y="4549245"/>
            <a:ext cx="1497143" cy="676224"/>
          </a:xfrm>
          <a:prstGeom prst="rect">
            <a:avLst/>
          </a:prstGeom>
          <a:noFill/>
        </p:spPr>
      </p:pic>
      <p:sp>
        <p:nvSpPr>
          <p:cNvPr id="16" name="Rectangle 15"/>
          <p:cNvSpPr/>
          <p:nvPr/>
        </p:nvSpPr>
        <p:spPr>
          <a:xfrm>
            <a:off x="5373868" y="5246674"/>
            <a:ext cx="5619672" cy="830997"/>
          </a:xfrm>
          <a:prstGeom prst="rect">
            <a:avLst/>
          </a:prstGeom>
        </p:spPr>
        <p:txBody>
          <a:bodyPr wrap="square">
            <a:spAutoFit/>
          </a:bodyPr>
          <a:lstStyle/>
          <a:p>
            <a:pPr algn="ctr"/>
            <a:r>
              <a:rPr lang="en-GB" sz="2400" b="1" dirty="0">
                <a:cs typeface="Arial" panose="020B0604020202020204" pitchFamily="34" charset="0"/>
              </a:rPr>
              <a:t>Three Cross Curriculum Responsibilities</a:t>
            </a:r>
            <a:endParaRPr lang="en-GB" sz="2400" b="1" dirty="0"/>
          </a:p>
        </p:txBody>
      </p:sp>
      <p:cxnSp>
        <p:nvCxnSpPr>
          <p:cNvPr id="26" name="Straight Connector 25"/>
          <p:cNvCxnSpPr/>
          <p:nvPr/>
        </p:nvCxnSpPr>
        <p:spPr>
          <a:xfrm flipV="1">
            <a:off x="-8021" y="6409046"/>
            <a:ext cx="12208041"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1147" y="2380569"/>
            <a:ext cx="3498979" cy="2456442"/>
          </a:xfrm>
        </p:spPr>
        <p:txBody>
          <a:bodyPr/>
          <a:lstStyle/>
          <a:p>
            <a:r>
              <a:rPr lang="en-GB" b="1" dirty="0"/>
              <a:t>Learning and Experience </a:t>
            </a:r>
          </a:p>
        </p:txBody>
      </p:sp>
    </p:spTree>
    <p:extLst>
      <p:ext uri="{BB962C8B-B14F-4D97-AF65-F5344CB8AC3E}">
        <p14:creationId xmlns:p14="http://schemas.microsoft.com/office/powerpoint/2010/main" val="371789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000" dirty="0"/>
              <a:t>Seen as a subject unto itself</a:t>
            </a:r>
          </a:p>
          <a:p>
            <a:endParaRPr lang="en-GB" sz="2000" dirty="0"/>
          </a:p>
          <a:p>
            <a:r>
              <a:rPr lang="en-GB" sz="2000" dirty="0"/>
              <a:t>The 4 Key purposes underpinned the content selected </a:t>
            </a:r>
          </a:p>
          <a:p>
            <a:endParaRPr lang="en-GB" sz="2000" dirty="0"/>
          </a:p>
          <a:p>
            <a:r>
              <a:rPr lang="en-GB" sz="2000" dirty="0"/>
              <a:t>Then the historical and geographical skills could be tailored to the content.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88631" y="2483914"/>
            <a:ext cx="3400414" cy="185415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8631" y="1696453"/>
            <a:ext cx="3498979" cy="523220"/>
          </a:xfrm>
          <a:prstGeom prst="rect">
            <a:avLst/>
          </a:prstGeom>
          <a:noFill/>
        </p:spPr>
        <p:txBody>
          <a:bodyPr wrap="square" rtlCol="0">
            <a:spAutoFit/>
          </a:bodyPr>
          <a:lstStyle/>
          <a:p>
            <a:pPr algn="ctr"/>
            <a:r>
              <a:rPr lang="en-US" sz="2800" dirty="0">
                <a:solidFill>
                  <a:schemeClr val="bg1"/>
                </a:solidFill>
                <a:latin typeface="Eras Demi ITC" panose="020B0805030504020804" pitchFamily="34" charset="0"/>
              </a:rPr>
              <a:t>A Start</a:t>
            </a:r>
          </a:p>
        </p:txBody>
      </p:sp>
    </p:spTree>
    <p:extLst>
      <p:ext uri="{BB962C8B-B14F-4D97-AF65-F5344CB8AC3E}">
        <p14:creationId xmlns:p14="http://schemas.microsoft.com/office/powerpoint/2010/main" val="16383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52" y="1796472"/>
            <a:ext cx="3498979" cy="2456442"/>
          </a:xfrm>
        </p:spPr>
        <p:txBody>
          <a:bodyPr/>
          <a:lstStyle/>
          <a:p>
            <a:endParaRPr lang="en-GB"/>
          </a:p>
        </p:txBody>
      </p:sp>
      <p:sp>
        <p:nvSpPr>
          <p:cNvPr id="3" name="Content Placeholder 2"/>
          <p:cNvSpPr>
            <a:spLocks noGrp="1"/>
          </p:cNvSpPr>
          <p:nvPr>
            <p:ph idx="1"/>
          </p:nvPr>
        </p:nvSpPr>
        <p:spPr>
          <a:xfrm>
            <a:off x="4981075" y="803186"/>
            <a:ext cx="6665494" cy="5248622"/>
          </a:xfrm>
        </p:spPr>
        <p:txBody>
          <a:bodyPr>
            <a:normAutofit fontScale="92500"/>
          </a:bodyPr>
          <a:lstStyle/>
          <a:p>
            <a:r>
              <a:rPr lang="en-GB" sz="2000" dirty="0"/>
              <a:t>Identity </a:t>
            </a:r>
          </a:p>
          <a:p>
            <a:r>
              <a:rPr lang="en-GB" sz="2000" dirty="0"/>
              <a:t>Diversity</a:t>
            </a:r>
          </a:p>
          <a:p>
            <a:r>
              <a:rPr lang="en-GB" sz="2000" dirty="0"/>
              <a:t>Migration / Invasion </a:t>
            </a:r>
          </a:p>
          <a:p>
            <a:r>
              <a:rPr lang="en-GB" sz="2000" dirty="0"/>
              <a:t>Was supposed to link into battle of Hastings … but ...</a:t>
            </a:r>
          </a:p>
          <a:p>
            <a:endParaRPr lang="en-GB" dirty="0"/>
          </a:p>
          <a:p>
            <a:r>
              <a:rPr lang="en-GB" sz="2000" dirty="0"/>
              <a:t>It evolved as a subject following a lesson on the Syrian refugee crisis and forced migration</a:t>
            </a:r>
          </a:p>
          <a:p>
            <a:r>
              <a:rPr lang="en-GB" sz="2000" dirty="0"/>
              <a:t>The pupils naturally became creative and curious and took the lead … they were obsessed! </a:t>
            </a:r>
          </a:p>
          <a:p>
            <a:r>
              <a:rPr lang="en-GB" sz="2000" dirty="0"/>
              <a:t>We needed to be confident enough as teachers to adapt  </a:t>
            </a:r>
          </a:p>
          <a:p>
            <a:r>
              <a:rPr lang="en-GB" sz="2000" dirty="0"/>
              <a:t>Historical and geographical skills naturally fitted nicely to enrich the learning.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631" y="2427601"/>
            <a:ext cx="3355764" cy="199979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88631" y="1696453"/>
            <a:ext cx="3498979" cy="523220"/>
          </a:xfrm>
          <a:prstGeom prst="rect">
            <a:avLst/>
          </a:prstGeom>
          <a:noFill/>
        </p:spPr>
        <p:txBody>
          <a:bodyPr wrap="square" rtlCol="0">
            <a:spAutoFit/>
          </a:bodyPr>
          <a:lstStyle/>
          <a:p>
            <a:pPr algn="ctr"/>
            <a:r>
              <a:rPr lang="en-US" sz="2800" dirty="0">
                <a:solidFill>
                  <a:schemeClr val="bg1"/>
                </a:solidFill>
                <a:latin typeface="Eras Demi ITC" panose="020B0805030504020804" pitchFamily="34" charset="0"/>
              </a:rPr>
              <a:t>Our First Topic … </a:t>
            </a:r>
          </a:p>
        </p:txBody>
      </p:sp>
      <p:pic>
        <p:nvPicPr>
          <p:cNvPr id="1026" name="Picture 2" descr="Image result for battle of hasting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3053" y="387741"/>
            <a:ext cx="2647114" cy="1570322"/>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8698832" y="216568"/>
            <a:ext cx="2827421" cy="2003105"/>
          </a:xfrm>
          <a:prstGeom prst="noSmoking">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Image result for syrian refuge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3722" y="4831097"/>
            <a:ext cx="3668796" cy="183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 a second hurdle</a:t>
            </a:r>
          </a:p>
        </p:txBody>
      </p:sp>
      <p:sp>
        <p:nvSpPr>
          <p:cNvPr id="3" name="Content Placeholder 2"/>
          <p:cNvSpPr>
            <a:spLocks noGrp="1"/>
          </p:cNvSpPr>
          <p:nvPr>
            <p:ph idx="1"/>
          </p:nvPr>
        </p:nvSpPr>
        <p:spPr/>
        <p:txBody>
          <a:bodyPr>
            <a:normAutofit fontScale="77500" lnSpcReduction="20000"/>
          </a:bodyPr>
          <a:lstStyle/>
          <a:p>
            <a:r>
              <a:rPr lang="en-US" sz="2400" dirty="0"/>
              <a:t>How do we assess progress? Attainment?</a:t>
            </a:r>
          </a:p>
          <a:p>
            <a:endParaRPr lang="en-US" sz="2400" dirty="0"/>
          </a:p>
          <a:p>
            <a:r>
              <a:rPr lang="en-US" sz="2400" dirty="0"/>
              <a:t>New curriculum = new assessment measures </a:t>
            </a:r>
          </a:p>
          <a:p>
            <a:endParaRPr lang="en-US" sz="2400" dirty="0"/>
          </a:p>
          <a:p>
            <a:r>
              <a:rPr lang="en-US" sz="2400" dirty="0"/>
              <a:t>Again, pupils were given ownership … we wanted them to excel in a way that they are able to excel  </a:t>
            </a:r>
          </a:p>
          <a:p>
            <a:endParaRPr lang="en-US" sz="2400" dirty="0"/>
          </a:p>
          <a:p>
            <a:r>
              <a:rPr lang="en-US" sz="2400" dirty="0"/>
              <a:t>Along with stringent measures of Gold, Silver and Bronze linked with the Literacy Numeracy Framework and the Digital Competency Framework.</a:t>
            </a:r>
          </a:p>
          <a:p>
            <a:endParaRPr lang="en-US" sz="2400" dirty="0"/>
          </a:p>
          <a:p>
            <a:r>
              <a:rPr lang="en-US" sz="2400" dirty="0"/>
              <a:t>Pupils completed a speech (literacy success criteria) and raised awareness in their own way (creativity) </a:t>
            </a:r>
          </a:p>
        </p:txBody>
      </p:sp>
    </p:spTree>
    <p:extLst>
      <p:ext uri="{BB962C8B-B14F-4D97-AF65-F5344CB8AC3E}">
        <p14:creationId xmlns:p14="http://schemas.microsoft.com/office/powerpoint/2010/main" val="59932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874</TotalTime>
  <Words>835</Words>
  <Application>Microsoft Macintosh PowerPoint</Application>
  <PresentationFormat>Widescreen</PresentationFormat>
  <Paragraphs>100</Paragraphs>
  <Slides>16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Batang</vt:lpstr>
      <vt:lpstr>MS PGothic</vt:lpstr>
      <vt:lpstr>Arial</vt:lpstr>
      <vt:lpstr>Arial Rounded MT Bold</vt:lpstr>
      <vt:lpstr>Calibri</vt:lpstr>
      <vt:lpstr>Calibri Light</vt:lpstr>
      <vt:lpstr>Eras Demi ITC</vt:lpstr>
      <vt:lpstr>Lucida Sans Unicode</vt:lpstr>
      <vt:lpstr>Rockwell</vt:lpstr>
      <vt:lpstr>Wingdings</vt:lpstr>
      <vt:lpstr>Atlas</vt:lpstr>
      <vt:lpstr>The Donaldson Report</vt:lpstr>
      <vt:lpstr>The need for curriculum reform in Wales</vt:lpstr>
      <vt:lpstr>The need for curriculum reform  OECD</vt:lpstr>
      <vt:lpstr>Embedded within the curriculum </vt:lpstr>
      <vt:lpstr>Embedded within the curriculum </vt:lpstr>
      <vt:lpstr>Learning and Experience </vt:lpstr>
      <vt:lpstr>PowerPoint Presentation</vt:lpstr>
      <vt:lpstr>PowerPoint Presentation</vt:lpstr>
      <vt:lpstr>Assessment – a second hurdle</vt:lpstr>
      <vt:lpstr>PowerPoint Presentation</vt:lpstr>
      <vt:lpstr>PowerPoint Presentation</vt:lpstr>
      <vt:lpstr>9/11 Attacks</vt:lpstr>
      <vt:lpstr>Experience of 1 lesson - Sensory</vt:lpstr>
      <vt:lpstr>Homework Menu </vt:lpstr>
      <vt:lpstr>PowerPoint Presentation</vt:lpstr>
      <vt:lpstr>What we’ve found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Donaldson Report</dc:title>
  <dc:creator>H Brown</dc:creator>
  <cp:lastModifiedBy>J Torrance (St Josephs RC School and 6th Form Centre)</cp:lastModifiedBy>
  <cp:revision>39</cp:revision>
  <cp:lastPrinted>2018-03-13T13:08:34Z</cp:lastPrinted>
  <dcterms:created xsi:type="dcterms:W3CDTF">2018-03-12T19:40:40Z</dcterms:created>
  <dcterms:modified xsi:type="dcterms:W3CDTF">2018-10-09T07:31:22Z</dcterms:modified>
</cp:coreProperties>
</file>