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350" r:id="rId5"/>
    <p:sldId id="343" r:id="rId6"/>
    <p:sldId id="333" r:id="rId7"/>
    <p:sldId id="335" r:id="rId8"/>
    <p:sldId id="336" r:id="rId9"/>
    <p:sldId id="337" r:id="rId10"/>
    <p:sldId id="339" r:id="rId11"/>
    <p:sldId id="345" r:id="rId12"/>
    <p:sldId id="340" r:id="rId13"/>
    <p:sldId id="347" r:id="rId14"/>
    <p:sldId id="348" r:id="rId15"/>
    <p:sldId id="349" r:id="rId16"/>
    <p:sldId id="346" r:id="rId17"/>
    <p:sldId id="351"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7462"/>
    <a:srgbClr val="002060"/>
    <a:srgbClr val="DC95A7"/>
    <a:srgbClr val="0F244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16" autoAdjust="0"/>
    <p:restoredTop sz="96341"/>
  </p:normalViewPr>
  <p:slideViewPr>
    <p:cSldViewPr snapToGrid="0" snapToObjects="1">
      <p:cViewPr>
        <p:scale>
          <a:sx n="129" d="100"/>
          <a:sy n="129" d="100"/>
        </p:scale>
        <p:origin x="1376" y="19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55EEEF-9F21-4652-8579-119BD07CFD3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721F4B2-D637-4D8E-8D42-DA4BFB469102}">
      <dgm:prSet phldrT="[Text]"/>
      <dgm:spPr>
        <a:solidFill>
          <a:srgbClr val="F4D8E1"/>
        </a:solidFill>
        <a:ln w="28575">
          <a:solidFill>
            <a:srgbClr val="003159"/>
          </a:solidFill>
        </a:ln>
      </dgm:spPr>
      <dgm:t>
        <a:bodyPr/>
        <a:lstStyle/>
        <a:p>
          <a:r>
            <a:rPr lang="en-US" b="1" dirty="0">
              <a:solidFill>
                <a:srgbClr val="003159"/>
              </a:solidFill>
            </a:rPr>
            <a:t>Paid Directly to the University</a:t>
          </a:r>
        </a:p>
      </dgm:t>
    </dgm:pt>
    <dgm:pt modelId="{078AB7E7-9DB5-4E4B-B791-6B34E7272A45}" type="parTrans" cxnId="{04A07766-B01E-4A6D-9DE9-5538D9AAA817}">
      <dgm:prSet/>
      <dgm:spPr/>
      <dgm:t>
        <a:bodyPr/>
        <a:lstStyle/>
        <a:p>
          <a:endParaRPr lang="en-US"/>
        </a:p>
      </dgm:t>
    </dgm:pt>
    <dgm:pt modelId="{DE8AA381-4471-4EDD-AE2B-8BE31DA16E4A}" type="sibTrans" cxnId="{04A07766-B01E-4A6D-9DE9-5538D9AAA817}">
      <dgm:prSet/>
      <dgm:spPr/>
      <dgm:t>
        <a:bodyPr/>
        <a:lstStyle/>
        <a:p>
          <a:endParaRPr lang="en-US"/>
        </a:p>
      </dgm:t>
    </dgm:pt>
    <dgm:pt modelId="{19184694-BFB4-4346-B2B2-CEAB2E45D7CC}">
      <dgm:prSet phldrT="[Text]"/>
      <dgm:spPr>
        <a:solidFill>
          <a:srgbClr val="F4D8E1"/>
        </a:solidFill>
        <a:ln w="28575">
          <a:solidFill>
            <a:srgbClr val="003159"/>
          </a:solidFill>
        </a:ln>
      </dgm:spPr>
      <dgm:t>
        <a:bodyPr/>
        <a:lstStyle/>
        <a:p>
          <a:r>
            <a:rPr lang="en-US" b="1" dirty="0">
              <a:solidFill>
                <a:srgbClr val="003159"/>
              </a:solidFill>
            </a:rPr>
            <a:t>Paid via Student Loans Company</a:t>
          </a:r>
        </a:p>
      </dgm:t>
    </dgm:pt>
    <dgm:pt modelId="{AAFDDDF8-585B-43E8-84D0-1FFBFD8A8DF0}" type="parTrans" cxnId="{B1E07E4C-6D2C-4999-99DA-0C54A73EF1AE}">
      <dgm:prSet/>
      <dgm:spPr/>
      <dgm:t>
        <a:bodyPr/>
        <a:lstStyle/>
        <a:p>
          <a:endParaRPr lang="en-US"/>
        </a:p>
      </dgm:t>
    </dgm:pt>
    <dgm:pt modelId="{345275E0-989D-4B3D-AF94-B75616285F75}" type="sibTrans" cxnId="{B1E07E4C-6D2C-4999-99DA-0C54A73EF1AE}">
      <dgm:prSet/>
      <dgm:spPr/>
      <dgm:t>
        <a:bodyPr/>
        <a:lstStyle/>
        <a:p>
          <a:endParaRPr lang="en-US"/>
        </a:p>
      </dgm:t>
    </dgm:pt>
    <dgm:pt modelId="{221ACABB-BD1C-4DC7-8114-E839B2E9F9D8}">
      <dgm:prSet phldrT="[Text]"/>
      <dgm:spPr>
        <a:solidFill>
          <a:srgbClr val="F4D8E1"/>
        </a:solidFill>
        <a:ln w="28575">
          <a:solidFill>
            <a:srgbClr val="003159"/>
          </a:solidFill>
        </a:ln>
      </dgm:spPr>
      <dgm:t>
        <a:bodyPr/>
        <a:lstStyle/>
        <a:p>
          <a:r>
            <a:rPr lang="en-US" b="1" dirty="0">
              <a:solidFill>
                <a:srgbClr val="003159"/>
              </a:solidFill>
            </a:rPr>
            <a:t>Covers Tuition Fees Only</a:t>
          </a:r>
        </a:p>
      </dgm:t>
    </dgm:pt>
    <dgm:pt modelId="{4537A98D-1007-4C1E-AF4D-9505418B28E8}" type="parTrans" cxnId="{25216B7C-69D3-4833-B3A9-C1EFE38B5DAF}">
      <dgm:prSet/>
      <dgm:spPr/>
      <dgm:t>
        <a:bodyPr/>
        <a:lstStyle/>
        <a:p>
          <a:endParaRPr lang="en-US"/>
        </a:p>
      </dgm:t>
    </dgm:pt>
    <dgm:pt modelId="{369F22FA-C28C-4663-B1E7-87AEEF98FB7F}" type="sibTrans" cxnId="{25216B7C-69D3-4833-B3A9-C1EFE38B5DAF}">
      <dgm:prSet/>
      <dgm:spPr/>
      <dgm:t>
        <a:bodyPr/>
        <a:lstStyle/>
        <a:p>
          <a:endParaRPr lang="en-US"/>
        </a:p>
      </dgm:t>
    </dgm:pt>
    <dgm:pt modelId="{C863B605-C670-4CE2-A84E-968379BD5D08}">
      <dgm:prSet phldrT="[Text]"/>
      <dgm:spPr>
        <a:solidFill>
          <a:srgbClr val="F4D8E1"/>
        </a:solidFill>
        <a:ln w="28575">
          <a:solidFill>
            <a:srgbClr val="003159"/>
          </a:solidFill>
        </a:ln>
      </dgm:spPr>
      <dgm:t>
        <a:bodyPr/>
        <a:lstStyle/>
        <a:p>
          <a:r>
            <a:rPr lang="en-US" b="1" dirty="0">
              <a:solidFill>
                <a:srgbClr val="003159"/>
              </a:solidFill>
            </a:rPr>
            <a:t>Max. Loan is £9,250</a:t>
          </a:r>
        </a:p>
      </dgm:t>
    </dgm:pt>
    <dgm:pt modelId="{B1BADC73-DA75-4BD0-9447-52FAD409B351}" type="parTrans" cxnId="{BEB7F739-D58F-4F3C-872E-2FB2990FD7B7}">
      <dgm:prSet/>
      <dgm:spPr/>
      <dgm:t>
        <a:bodyPr/>
        <a:lstStyle/>
        <a:p>
          <a:endParaRPr lang="en-US"/>
        </a:p>
      </dgm:t>
    </dgm:pt>
    <dgm:pt modelId="{C8497C83-C32B-4EBE-9FF0-4B17C9DC772F}" type="sibTrans" cxnId="{BEB7F739-D58F-4F3C-872E-2FB2990FD7B7}">
      <dgm:prSet/>
      <dgm:spPr/>
      <dgm:t>
        <a:bodyPr/>
        <a:lstStyle/>
        <a:p>
          <a:endParaRPr lang="en-US"/>
        </a:p>
      </dgm:t>
    </dgm:pt>
    <dgm:pt modelId="{74B80F44-C4B8-42F7-8E9C-1DD0B66597AA}">
      <dgm:prSet phldrT="[Text]" custT="1"/>
      <dgm:spPr>
        <a:solidFill>
          <a:srgbClr val="F4D8E1"/>
        </a:solidFill>
        <a:ln w="57150">
          <a:solidFill>
            <a:srgbClr val="003159"/>
          </a:solidFill>
        </a:ln>
      </dgm:spPr>
      <dgm:t>
        <a:bodyPr/>
        <a:lstStyle/>
        <a:p>
          <a:r>
            <a:rPr lang="en-US" sz="6000" b="1" dirty="0">
              <a:solidFill>
                <a:srgbClr val="003159"/>
              </a:solidFill>
            </a:rPr>
            <a:t>Tuition Fee Loan</a:t>
          </a:r>
        </a:p>
      </dgm:t>
    </dgm:pt>
    <dgm:pt modelId="{B38493D2-4F4E-4722-905A-D9E98D56815F}" type="sibTrans" cxnId="{EFF1F33D-A8DF-4BED-9776-8D85EF9FA900}">
      <dgm:prSet/>
      <dgm:spPr/>
      <dgm:t>
        <a:bodyPr/>
        <a:lstStyle/>
        <a:p>
          <a:endParaRPr lang="en-US"/>
        </a:p>
      </dgm:t>
    </dgm:pt>
    <dgm:pt modelId="{54B50523-DD2C-4AE7-84DB-B3F5BA28ABE8}" type="parTrans" cxnId="{EFF1F33D-A8DF-4BED-9776-8D85EF9FA900}">
      <dgm:prSet/>
      <dgm:spPr/>
      <dgm:t>
        <a:bodyPr/>
        <a:lstStyle/>
        <a:p>
          <a:endParaRPr lang="en-US"/>
        </a:p>
      </dgm:t>
    </dgm:pt>
    <dgm:pt modelId="{C31351FA-891D-4DFD-877B-02826C3FC652}" type="pres">
      <dgm:prSet presAssocID="{7B55EEEF-9F21-4652-8579-119BD07CFD33}" presName="hierChild1" presStyleCnt="0">
        <dgm:presLayoutVars>
          <dgm:orgChart val="1"/>
          <dgm:chPref val="1"/>
          <dgm:dir/>
          <dgm:animOne val="branch"/>
          <dgm:animLvl val="lvl"/>
          <dgm:resizeHandles/>
        </dgm:presLayoutVars>
      </dgm:prSet>
      <dgm:spPr/>
    </dgm:pt>
    <dgm:pt modelId="{FCE8F010-7267-47FB-A4F1-839DA8F8007A}" type="pres">
      <dgm:prSet presAssocID="{74B80F44-C4B8-42F7-8E9C-1DD0B66597AA}" presName="hierRoot1" presStyleCnt="0">
        <dgm:presLayoutVars>
          <dgm:hierBranch val="init"/>
        </dgm:presLayoutVars>
      </dgm:prSet>
      <dgm:spPr/>
    </dgm:pt>
    <dgm:pt modelId="{E32434F1-BFFB-447C-A23C-C5D8EB1811FD}" type="pres">
      <dgm:prSet presAssocID="{74B80F44-C4B8-42F7-8E9C-1DD0B66597AA}" presName="rootComposite1" presStyleCnt="0"/>
      <dgm:spPr/>
    </dgm:pt>
    <dgm:pt modelId="{E5F8D8C0-4737-427B-AECD-D2ED8A17F279}" type="pres">
      <dgm:prSet presAssocID="{74B80F44-C4B8-42F7-8E9C-1DD0B66597AA}" presName="rootText1" presStyleLbl="node0" presStyleIdx="0" presStyleCnt="1" custScaleX="535944" custScaleY="230395" custLinFactNeighborX="8602" custLinFactNeighborY="769">
        <dgm:presLayoutVars>
          <dgm:chPref val="3"/>
        </dgm:presLayoutVars>
      </dgm:prSet>
      <dgm:spPr/>
    </dgm:pt>
    <dgm:pt modelId="{83C7921B-E423-4FF7-AFCB-7DBE27EA5199}" type="pres">
      <dgm:prSet presAssocID="{74B80F44-C4B8-42F7-8E9C-1DD0B66597AA}" presName="rootConnector1" presStyleLbl="node1" presStyleIdx="0" presStyleCnt="0"/>
      <dgm:spPr/>
    </dgm:pt>
    <dgm:pt modelId="{57160EB7-99FA-4D8B-8003-EBD9540B2804}" type="pres">
      <dgm:prSet presAssocID="{74B80F44-C4B8-42F7-8E9C-1DD0B66597AA}" presName="hierChild2" presStyleCnt="0"/>
      <dgm:spPr/>
    </dgm:pt>
    <dgm:pt modelId="{7C66DF1F-5A57-4FFF-ADE4-4B3F449E8379}" type="pres">
      <dgm:prSet presAssocID="{078AB7E7-9DB5-4E4B-B791-6B34E7272A45}" presName="Name37" presStyleLbl="parChTrans1D2" presStyleIdx="0" presStyleCnt="4"/>
      <dgm:spPr/>
    </dgm:pt>
    <dgm:pt modelId="{B658F0D3-5D1D-4A6A-9E96-C5788D2B4E07}" type="pres">
      <dgm:prSet presAssocID="{B721F4B2-D637-4D8E-8D42-DA4BFB469102}" presName="hierRoot2" presStyleCnt="0">
        <dgm:presLayoutVars>
          <dgm:hierBranch val="init"/>
        </dgm:presLayoutVars>
      </dgm:prSet>
      <dgm:spPr/>
    </dgm:pt>
    <dgm:pt modelId="{12A67014-781E-44D8-A393-94B1638C76A3}" type="pres">
      <dgm:prSet presAssocID="{B721F4B2-D637-4D8E-8D42-DA4BFB469102}" presName="rootComposite" presStyleCnt="0"/>
      <dgm:spPr/>
    </dgm:pt>
    <dgm:pt modelId="{AB524C38-5A30-4728-9E56-4074D89169EF}" type="pres">
      <dgm:prSet presAssocID="{B721F4B2-D637-4D8E-8D42-DA4BFB469102}" presName="rootText" presStyleLbl="node2" presStyleIdx="0" presStyleCnt="4" custScaleX="111488" custScaleY="151302" custLinFactNeighborX="5452" custLinFactNeighborY="-361">
        <dgm:presLayoutVars>
          <dgm:chPref val="3"/>
        </dgm:presLayoutVars>
      </dgm:prSet>
      <dgm:spPr/>
    </dgm:pt>
    <dgm:pt modelId="{5AB187D5-61BF-4508-943D-73F2E251FB92}" type="pres">
      <dgm:prSet presAssocID="{B721F4B2-D637-4D8E-8D42-DA4BFB469102}" presName="rootConnector" presStyleLbl="node2" presStyleIdx="0" presStyleCnt="4"/>
      <dgm:spPr/>
    </dgm:pt>
    <dgm:pt modelId="{2AC8A02A-90A6-4E13-ACFE-3A9546ADA09D}" type="pres">
      <dgm:prSet presAssocID="{B721F4B2-D637-4D8E-8D42-DA4BFB469102}" presName="hierChild4" presStyleCnt="0"/>
      <dgm:spPr/>
    </dgm:pt>
    <dgm:pt modelId="{7B332805-D603-4867-80BE-EE2841845E10}" type="pres">
      <dgm:prSet presAssocID="{B721F4B2-D637-4D8E-8D42-DA4BFB469102}" presName="hierChild5" presStyleCnt="0"/>
      <dgm:spPr/>
    </dgm:pt>
    <dgm:pt modelId="{334395B5-F0A2-456A-A5B2-2881DE9BD2F0}" type="pres">
      <dgm:prSet presAssocID="{AAFDDDF8-585B-43E8-84D0-1FFBFD8A8DF0}" presName="Name37" presStyleLbl="parChTrans1D2" presStyleIdx="1" presStyleCnt="4"/>
      <dgm:spPr/>
    </dgm:pt>
    <dgm:pt modelId="{43249143-E87B-4DED-A68A-6B2FC6776B2E}" type="pres">
      <dgm:prSet presAssocID="{19184694-BFB4-4346-B2B2-CEAB2E45D7CC}" presName="hierRoot2" presStyleCnt="0">
        <dgm:presLayoutVars>
          <dgm:hierBranch val="init"/>
        </dgm:presLayoutVars>
      </dgm:prSet>
      <dgm:spPr/>
    </dgm:pt>
    <dgm:pt modelId="{4AFD25F8-D6A0-403E-80E0-3A5AAEE52666}" type="pres">
      <dgm:prSet presAssocID="{19184694-BFB4-4346-B2B2-CEAB2E45D7CC}" presName="rootComposite" presStyleCnt="0"/>
      <dgm:spPr/>
    </dgm:pt>
    <dgm:pt modelId="{D518D621-E9AB-4B8F-A391-831A10F10363}" type="pres">
      <dgm:prSet presAssocID="{19184694-BFB4-4346-B2B2-CEAB2E45D7CC}" presName="rootText" presStyleLbl="node2" presStyleIdx="1" presStyleCnt="4" custScaleX="122669" custScaleY="151302" custLinFactNeighborX="5452" custLinFactNeighborY="-361">
        <dgm:presLayoutVars>
          <dgm:chPref val="3"/>
        </dgm:presLayoutVars>
      </dgm:prSet>
      <dgm:spPr/>
    </dgm:pt>
    <dgm:pt modelId="{D3A637FC-FB6D-4349-BF5B-D9D5D90E989D}" type="pres">
      <dgm:prSet presAssocID="{19184694-BFB4-4346-B2B2-CEAB2E45D7CC}" presName="rootConnector" presStyleLbl="node2" presStyleIdx="1" presStyleCnt="4"/>
      <dgm:spPr/>
    </dgm:pt>
    <dgm:pt modelId="{1D5E8C39-2845-4457-B38D-F64A6BC9E920}" type="pres">
      <dgm:prSet presAssocID="{19184694-BFB4-4346-B2B2-CEAB2E45D7CC}" presName="hierChild4" presStyleCnt="0"/>
      <dgm:spPr/>
    </dgm:pt>
    <dgm:pt modelId="{C46CA28B-DFBD-4D30-98C2-09A35214BDA9}" type="pres">
      <dgm:prSet presAssocID="{19184694-BFB4-4346-B2B2-CEAB2E45D7CC}" presName="hierChild5" presStyleCnt="0"/>
      <dgm:spPr/>
    </dgm:pt>
    <dgm:pt modelId="{48642FF7-FFC9-4AC0-B61C-7D93034C79CB}" type="pres">
      <dgm:prSet presAssocID="{4537A98D-1007-4C1E-AF4D-9505418B28E8}" presName="Name37" presStyleLbl="parChTrans1D2" presStyleIdx="2" presStyleCnt="4"/>
      <dgm:spPr/>
    </dgm:pt>
    <dgm:pt modelId="{B3C9EEEF-E638-4598-9E9C-757C8FA6742B}" type="pres">
      <dgm:prSet presAssocID="{221ACABB-BD1C-4DC7-8114-E839B2E9F9D8}" presName="hierRoot2" presStyleCnt="0">
        <dgm:presLayoutVars>
          <dgm:hierBranch val="init"/>
        </dgm:presLayoutVars>
      </dgm:prSet>
      <dgm:spPr/>
    </dgm:pt>
    <dgm:pt modelId="{71C0ACBD-F575-4F00-8261-D371D3A59909}" type="pres">
      <dgm:prSet presAssocID="{221ACABB-BD1C-4DC7-8114-E839B2E9F9D8}" presName="rootComposite" presStyleCnt="0"/>
      <dgm:spPr/>
    </dgm:pt>
    <dgm:pt modelId="{4102649E-C493-4623-9BAD-7957DA7DC179}" type="pres">
      <dgm:prSet presAssocID="{221ACABB-BD1C-4DC7-8114-E839B2E9F9D8}" presName="rootText" presStyleLbl="node2" presStyleIdx="2" presStyleCnt="4" custScaleX="116857" custScaleY="158770" custLinFactNeighborX="5548" custLinFactNeighborY="-1545">
        <dgm:presLayoutVars>
          <dgm:chPref val="3"/>
        </dgm:presLayoutVars>
      </dgm:prSet>
      <dgm:spPr/>
    </dgm:pt>
    <dgm:pt modelId="{60EAB644-7391-4EA7-B6C9-84C3B7ADF571}" type="pres">
      <dgm:prSet presAssocID="{221ACABB-BD1C-4DC7-8114-E839B2E9F9D8}" presName="rootConnector" presStyleLbl="node2" presStyleIdx="2" presStyleCnt="4"/>
      <dgm:spPr/>
    </dgm:pt>
    <dgm:pt modelId="{59C3B651-2BC6-4318-8B9B-EB1B8308CDF2}" type="pres">
      <dgm:prSet presAssocID="{221ACABB-BD1C-4DC7-8114-E839B2E9F9D8}" presName="hierChild4" presStyleCnt="0"/>
      <dgm:spPr/>
    </dgm:pt>
    <dgm:pt modelId="{18715C94-0727-44BF-86E5-1FE62F634E63}" type="pres">
      <dgm:prSet presAssocID="{221ACABB-BD1C-4DC7-8114-E839B2E9F9D8}" presName="hierChild5" presStyleCnt="0"/>
      <dgm:spPr/>
    </dgm:pt>
    <dgm:pt modelId="{CCBD1254-7BE9-4BC3-AB2A-64346AEB7650}" type="pres">
      <dgm:prSet presAssocID="{B1BADC73-DA75-4BD0-9447-52FAD409B351}" presName="Name37" presStyleLbl="parChTrans1D2" presStyleIdx="3" presStyleCnt="4"/>
      <dgm:spPr/>
    </dgm:pt>
    <dgm:pt modelId="{8267B073-2107-4A37-950A-7391DC0CCDA2}" type="pres">
      <dgm:prSet presAssocID="{C863B605-C670-4CE2-A84E-968379BD5D08}" presName="hierRoot2" presStyleCnt="0">
        <dgm:presLayoutVars>
          <dgm:hierBranch val="init"/>
        </dgm:presLayoutVars>
      </dgm:prSet>
      <dgm:spPr/>
    </dgm:pt>
    <dgm:pt modelId="{A93CC321-C4BB-4A25-9844-ABB2984D8186}" type="pres">
      <dgm:prSet presAssocID="{C863B605-C670-4CE2-A84E-968379BD5D08}" presName="rootComposite" presStyleCnt="0"/>
      <dgm:spPr/>
    </dgm:pt>
    <dgm:pt modelId="{1327A502-F1E6-458C-8344-160188968E0A}" type="pres">
      <dgm:prSet presAssocID="{C863B605-C670-4CE2-A84E-968379BD5D08}" presName="rootText" presStyleLbl="node2" presStyleIdx="3" presStyleCnt="4" custScaleX="117913" custScaleY="156118" custLinFactNeighborX="5452" custLinFactNeighborY="-361">
        <dgm:presLayoutVars>
          <dgm:chPref val="3"/>
        </dgm:presLayoutVars>
      </dgm:prSet>
      <dgm:spPr/>
    </dgm:pt>
    <dgm:pt modelId="{A4F6DF33-CD0F-49E3-99C7-AF73CC397384}" type="pres">
      <dgm:prSet presAssocID="{C863B605-C670-4CE2-A84E-968379BD5D08}" presName="rootConnector" presStyleLbl="node2" presStyleIdx="3" presStyleCnt="4"/>
      <dgm:spPr/>
    </dgm:pt>
    <dgm:pt modelId="{0BDFB08F-CB55-4346-8DB1-68BFEFDC9A7C}" type="pres">
      <dgm:prSet presAssocID="{C863B605-C670-4CE2-A84E-968379BD5D08}" presName="hierChild4" presStyleCnt="0"/>
      <dgm:spPr/>
    </dgm:pt>
    <dgm:pt modelId="{8BF108A7-CF31-4EB9-90E1-82925D0E3817}" type="pres">
      <dgm:prSet presAssocID="{C863B605-C670-4CE2-A84E-968379BD5D08}" presName="hierChild5" presStyleCnt="0"/>
      <dgm:spPr/>
    </dgm:pt>
    <dgm:pt modelId="{7806B660-0EBB-4EB7-BCA8-4D45CE544AC8}" type="pres">
      <dgm:prSet presAssocID="{74B80F44-C4B8-42F7-8E9C-1DD0B66597AA}" presName="hierChild3" presStyleCnt="0"/>
      <dgm:spPr/>
    </dgm:pt>
  </dgm:ptLst>
  <dgm:cxnLst>
    <dgm:cxn modelId="{B4F4D70D-5F13-48C7-8B72-9F166F2C8FD6}" type="presOf" srcId="{C863B605-C670-4CE2-A84E-968379BD5D08}" destId="{A4F6DF33-CD0F-49E3-99C7-AF73CC397384}" srcOrd="1" destOrd="0" presId="urn:microsoft.com/office/officeart/2005/8/layout/orgChart1"/>
    <dgm:cxn modelId="{BDB31021-08AF-4723-BA5A-0A848B3CF21A}" type="presOf" srcId="{C863B605-C670-4CE2-A84E-968379BD5D08}" destId="{1327A502-F1E6-458C-8344-160188968E0A}" srcOrd="0" destOrd="0" presId="urn:microsoft.com/office/officeart/2005/8/layout/orgChart1"/>
    <dgm:cxn modelId="{BEB7F739-D58F-4F3C-872E-2FB2990FD7B7}" srcId="{74B80F44-C4B8-42F7-8E9C-1DD0B66597AA}" destId="{C863B605-C670-4CE2-A84E-968379BD5D08}" srcOrd="3" destOrd="0" parTransId="{B1BADC73-DA75-4BD0-9447-52FAD409B351}" sibTransId="{C8497C83-C32B-4EBE-9FF0-4B17C9DC772F}"/>
    <dgm:cxn modelId="{EFF1F33D-A8DF-4BED-9776-8D85EF9FA900}" srcId="{7B55EEEF-9F21-4652-8579-119BD07CFD33}" destId="{74B80F44-C4B8-42F7-8E9C-1DD0B66597AA}" srcOrd="0" destOrd="0" parTransId="{54B50523-DD2C-4AE7-84DB-B3F5BA28ABE8}" sibTransId="{B38493D2-4F4E-4722-905A-D9E98D56815F}"/>
    <dgm:cxn modelId="{B1E07E4C-6D2C-4999-99DA-0C54A73EF1AE}" srcId="{74B80F44-C4B8-42F7-8E9C-1DD0B66597AA}" destId="{19184694-BFB4-4346-B2B2-CEAB2E45D7CC}" srcOrd="1" destOrd="0" parTransId="{AAFDDDF8-585B-43E8-84D0-1FFBFD8A8DF0}" sibTransId="{345275E0-989D-4B3D-AF94-B75616285F75}"/>
    <dgm:cxn modelId="{39351F63-CC27-4D5F-8767-9BD7C6AF8FF1}" type="presOf" srcId="{078AB7E7-9DB5-4E4B-B791-6B34E7272A45}" destId="{7C66DF1F-5A57-4FFF-ADE4-4B3F449E8379}" srcOrd="0" destOrd="0" presId="urn:microsoft.com/office/officeart/2005/8/layout/orgChart1"/>
    <dgm:cxn modelId="{04A07766-B01E-4A6D-9DE9-5538D9AAA817}" srcId="{74B80F44-C4B8-42F7-8E9C-1DD0B66597AA}" destId="{B721F4B2-D637-4D8E-8D42-DA4BFB469102}" srcOrd="0" destOrd="0" parTransId="{078AB7E7-9DB5-4E4B-B791-6B34E7272A45}" sibTransId="{DE8AA381-4471-4EDD-AE2B-8BE31DA16E4A}"/>
    <dgm:cxn modelId="{7F3E1D71-97BD-41A2-A228-69914D5F6654}" type="presOf" srcId="{19184694-BFB4-4346-B2B2-CEAB2E45D7CC}" destId="{D3A637FC-FB6D-4349-BF5B-D9D5D90E989D}" srcOrd="1" destOrd="0" presId="urn:microsoft.com/office/officeart/2005/8/layout/orgChart1"/>
    <dgm:cxn modelId="{25216B7C-69D3-4833-B3A9-C1EFE38B5DAF}" srcId="{74B80F44-C4B8-42F7-8E9C-1DD0B66597AA}" destId="{221ACABB-BD1C-4DC7-8114-E839B2E9F9D8}" srcOrd="2" destOrd="0" parTransId="{4537A98D-1007-4C1E-AF4D-9505418B28E8}" sibTransId="{369F22FA-C28C-4663-B1E7-87AEEF98FB7F}"/>
    <dgm:cxn modelId="{65D66390-E63F-47C7-9C63-11637E107026}" type="presOf" srcId="{4537A98D-1007-4C1E-AF4D-9505418B28E8}" destId="{48642FF7-FFC9-4AC0-B61C-7D93034C79CB}" srcOrd="0" destOrd="0" presId="urn:microsoft.com/office/officeart/2005/8/layout/orgChart1"/>
    <dgm:cxn modelId="{B3945E97-BBA3-41E2-B331-ED92EFAE12B6}" type="presOf" srcId="{221ACABB-BD1C-4DC7-8114-E839B2E9F9D8}" destId="{4102649E-C493-4623-9BAD-7957DA7DC179}" srcOrd="0" destOrd="0" presId="urn:microsoft.com/office/officeart/2005/8/layout/orgChart1"/>
    <dgm:cxn modelId="{ACEB24A9-015C-41C7-A094-41BBB22C5650}" type="presOf" srcId="{19184694-BFB4-4346-B2B2-CEAB2E45D7CC}" destId="{D518D621-E9AB-4B8F-A391-831A10F10363}" srcOrd="0" destOrd="0" presId="urn:microsoft.com/office/officeart/2005/8/layout/orgChart1"/>
    <dgm:cxn modelId="{1500AAB8-BC5C-4FF7-9C96-486B086B3DA3}" type="presOf" srcId="{AAFDDDF8-585B-43E8-84D0-1FFBFD8A8DF0}" destId="{334395B5-F0A2-456A-A5B2-2881DE9BD2F0}" srcOrd="0" destOrd="0" presId="urn:microsoft.com/office/officeart/2005/8/layout/orgChart1"/>
    <dgm:cxn modelId="{72529ABA-2AEA-4FC0-8CEA-8C0C9D9DE1C1}" type="presOf" srcId="{B1BADC73-DA75-4BD0-9447-52FAD409B351}" destId="{CCBD1254-7BE9-4BC3-AB2A-64346AEB7650}" srcOrd="0" destOrd="0" presId="urn:microsoft.com/office/officeart/2005/8/layout/orgChart1"/>
    <dgm:cxn modelId="{D1384BBE-E71B-4983-92BE-6ADA956A9007}" type="presOf" srcId="{221ACABB-BD1C-4DC7-8114-E839B2E9F9D8}" destId="{60EAB644-7391-4EA7-B6C9-84C3B7ADF571}" srcOrd="1" destOrd="0" presId="urn:microsoft.com/office/officeart/2005/8/layout/orgChart1"/>
    <dgm:cxn modelId="{3313FAC7-F2F8-4DC2-AABA-87D4E948CB99}" type="presOf" srcId="{B721F4B2-D637-4D8E-8D42-DA4BFB469102}" destId="{5AB187D5-61BF-4508-943D-73F2E251FB92}" srcOrd="1" destOrd="0" presId="urn:microsoft.com/office/officeart/2005/8/layout/orgChart1"/>
    <dgm:cxn modelId="{4271A3CA-2BCA-4004-AF87-FCBFD11867C5}" type="presOf" srcId="{B721F4B2-D637-4D8E-8D42-DA4BFB469102}" destId="{AB524C38-5A30-4728-9E56-4074D89169EF}" srcOrd="0" destOrd="0" presId="urn:microsoft.com/office/officeart/2005/8/layout/orgChart1"/>
    <dgm:cxn modelId="{0F2310DA-FB6C-498C-B56A-E8BBD51A0386}" type="presOf" srcId="{7B55EEEF-9F21-4652-8579-119BD07CFD33}" destId="{C31351FA-891D-4DFD-877B-02826C3FC652}" srcOrd="0" destOrd="0" presId="urn:microsoft.com/office/officeart/2005/8/layout/orgChart1"/>
    <dgm:cxn modelId="{087AA1E9-2330-4F25-86B6-5AF44DED3C14}" type="presOf" srcId="{74B80F44-C4B8-42F7-8E9C-1DD0B66597AA}" destId="{83C7921B-E423-4FF7-AFCB-7DBE27EA5199}" srcOrd="1" destOrd="0" presId="urn:microsoft.com/office/officeart/2005/8/layout/orgChart1"/>
    <dgm:cxn modelId="{2CAD2FFC-608E-4679-B30B-545EB856DBF2}" type="presOf" srcId="{74B80F44-C4B8-42F7-8E9C-1DD0B66597AA}" destId="{E5F8D8C0-4737-427B-AECD-D2ED8A17F279}" srcOrd="0" destOrd="0" presId="urn:microsoft.com/office/officeart/2005/8/layout/orgChart1"/>
    <dgm:cxn modelId="{ADC5D987-A5FD-4548-8843-F7C069C38FCB}" type="presParOf" srcId="{C31351FA-891D-4DFD-877B-02826C3FC652}" destId="{FCE8F010-7267-47FB-A4F1-839DA8F8007A}" srcOrd="0" destOrd="0" presId="urn:microsoft.com/office/officeart/2005/8/layout/orgChart1"/>
    <dgm:cxn modelId="{4F51489F-3450-4047-BADE-6D7BF92C9FBA}" type="presParOf" srcId="{FCE8F010-7267-47FB-A4F1-839DA8F8007A}" destId="{E32434F1-BFFB-447C-A23C-C5D8EB1811FD}" srcOrd="0" destOrd="0" presId="urn:microsoft.com/office/officeart/2005/8/layout/orgChart1"/>
    <dgm:cxn modelId="{84F515A2-F88B-47CC-BD7A-40779EEEB85C}" type="presParOf" srcId="{E32434F1-BFFB-447C-A23C-C5D8EB1811FD}" destId="{E5F8D8C0-4737-427B-AECD-D2ED8A17F279}" srcOrd="0" destOrd="0" presId="urn:microsoft.com/office/officeart/2005/8/layout/orgChart1"/>
    <dgm:cxn modelId="{5EF64C5A-38C7-4407-B032-42B395EAC001}" type="presParOf" srcId="{E32434F1-BFFB-447C-A23C-C5D8EB1811FD}" destId="{83C7921B-E423-4FF7-AFCB-7DBE27EA5199}" srcOrd="1" destOrd="0" presId="urn:microsoft.com/office/officeart/2005/8/layout/orgChart1"/>
    <dgm:cxn modelId="{9017BA3C-46F8-4E00-B423-27F1ACA66A94}" type="presParOf" srcId="{FCE8F010-7267-47FB-A4F1-839DA8F8007A}" destId="{57160EB7-99FA-4D8B-8003-EBD9540B2804}" srcOrd="1" destOrd="0" presId="urn:microsoft.com/office/officeart/2005/8/layout/orgChart1"/>
    <dgm:cxn modelId="{C6D477D5-000A-4AC0-BD5D-8F4A711A744F}" type="presParOf" srcId="{57160EB7-99FA-4D8B-8003-EBD9540B2804}" destId="{7C66DF1F-5A57-4FFF-ADE4-4B3F449E8379}" srcOrd="0" destOrd="0" presId="urn:microsoft.com/office/officeart/2005/8/layout/orgChart1"/>
    <dgm:cxn modelId="{1B43BF6B-7119-4ADE-B99F-6035D5263F43}" type="presParOf" srcId="{57160EB7-99FA-4D8B-8003-EBD9540B2804}" destId="{B658F0D3-5D1D-4A6A-9E96-C5788D2B4E07}" srcOrd="1" destOrd="0" presId="urn:microsoft.com/office/officeart/2005/8/layout/orgChart1"/>
    <dgm:cxn modelId="{5C47499C-E1F9-4A1F-B1FD-985EC1B2933F}" type="presParOf" srcId="{B658F0D3-5D1D-4A6A-9E96-C5788D2B4E07}" destId="{12A67014-781E-44D8-A393-94B1638C76A3}" srcOrd="0" destOrd="0" presId="urn:microsoft.com/office/officeart/2005/8/layout/orgChart1"/>
    <dgm:cxn modelId="{00294BB6-4E01-4465-9459-7DFEDAF43A48}" type="presParOf" srcId="{12A67014-781E-44D8-A393-94B1638C76A3}" destId="{AB524C38-5A30-4728-9E56-4074D89169EF}" srcOrd="0" destOrd="0" presId="urn:microsoft.com/office/officeart/2005/8/layout/orgChart1"/>
    <dgm:cxn modelId="{AAF9C946-0264-4A50-A929-ABADFF5C7784}" type="presParOf" srcId="{12A67014-781E-44D8-A393-94B1638C76A3}" destId="{5AB187D5-61BF-4508-943D-73F2E251FB92}" srcOrd="1" destOrd="0" presId="urn:microsoft.com/office/officeart/2005/8/layout/orgChart1"/>
    <dgm:cxn modelId="{23D14FDD-95CB-46C5-A67D-D5463A457B49}" type="presParOf" srcId="{B658F0D3-5D1D-4A6A-9E96-C5788D2B4E07}" destId="{2AC8A02A-90A6-4E13-ACFE-3A9546ADA09D}" srcOrd="1" destOrd="0" presId="urn:microsoft.com/office/officeart/2005/8/layout/orgChart1"/>
    <dgm:cxn modelId="{B73294CC-0A5A-4FFD-8DC6-729E42D53FA7}" type="presParOf" srcId="{B658F0D3-5D1D-4A6A-9E96-C5788D2B4E07}" destId="{7B332805-D603-4867-80BE-EE2841845E10}" srcOrd="2" destOrd="0" presId="urn:microsoft.com/office/officeart/2005/8/layout/orgChart1"/>
    <dgm:cxn modelId="{34BC3A85-8C7D-4F99-951D-D29788073271}" type="presParOf" srcId="{57160EB7-99FA-4D8B-8003-EBD9540B2804}" destId="{334395B5-F0A2-456A-A5B2-2881DE9BD2F0}" srcOrd="2" destOrd="0" presId="urn:microsoft.com/office/officeart/2005/8/layout/orgChart1"/>
    <dgm:cxn modelId="{6F55FEB3-255D-428F-8FD6-1A446FCA3767}" type="presParOf" srcId="{57160EB7-99FA-4D8B-8003-EBD9540B2804}" destId="{43249143-E87B-4DED-A68A-6B2FC6776B2E}" srcOrd="3" destOrd="0" presId="urn:microsoft.com/office/officeart/2005/8/layout/orgChart1"/>
    <dgm:cxn modelId="{69A33AFC-1DA8-4F1C-9568-F56F1E73C256}" type="presParOf" srcId="{43249143-E87B-4DED-A68A-6B2FC6776B2E}" destId="{4AFD25F8-D6A0-403E-80E0-3A5AAEE52666}" srcOrd="0" destOrd="0" presId="urn:microsoft.com/office/officeart/2005/8/layout/orgChart1"/>
    <dgm:cxn modelId="{2C393E01-95CA-407C-BB0B-17A1B6A2AB6F}" type="presParOf" srcId="{4AFD25F8-D6A0-403E-80E0-3A5AAEE52666}" destId="{D518D621-E9AB-4B8F-A391-831A10F10363}" srcOrd="0" destOrd="0" presId="urn:microsoft.com/office/officeart/2005/8/layout/orgChart1"/>
    <dgm:cxn modelId="{590688C2-BB93-47FB-AF17-6B6E07CE795A}" type="presParOf" srcId="{4AFD25F8-D6A0-403E-80E0-3A5AAEE52666}" destId="{D3A637FC-FB6D-4349-BF5B-D9D5D90E989D}" srcOrd="1" destOrd="0" presId="urn:microsoft.com/office/officeart/2005/8/layout/orgChart1"/>
    <dgm:cxn modelId="{3021CB69-2F9E-43BE-99D1-53D40619E8A1}" type="presParOf" srcId="{43249143-E87B-4DED-A68A-6B2FC6776B2E}" destId="{1D5E8C39-2845-4457-B38D-F64A6BC9E920}" srcOrd="1" destOrd="0" presId="urn:microsoft.com/office/officeart/2005/8/layout/orgChart1"/>
    <dgm:cxn modelId="{BEE6B285-348C-4C72-9D74-41C2A4D2ECD3}" type="presParOf" srcId="{43249143-E87B-4DED-A68A-6B2FC6776B2E}" destId="{C46CA28B-DFBD-4D30-98C2-09A35214BDA9}" srcOrd="2" destOrd="0" presId="urn:microsoft.com/office/officeart/2005/8/layout/orgChart1"/>
    <dgm:cxn modelId="{9757C6FC-DFBB-4AA3-AF96-4B57A6CDD25C}" type="presParOf" srcId="{57160EB7-99FA-4D8B-8003-EBD9540B2804}" destId="{48642FF7-FFC9-4AC0-B61C-7D93034C79CB}" srcOrd="4" destOrd="0" presId="urn:microsoft.com/office/officeart/2005/8/layout/orgChart1"/>
    <dgm:cxn modelId="{941B48A2-CE1B-4E36-83DA-0944B9F6ABE7}" type="presParOf" srcId="{57160EB7-99FA-4D8B-8003-EBD9540B2804}" destId="{B3C9EEEF-E638-4598-9E9C-757C8FA6742B}" srcOrd="5" destOrd="0" presId="urn:microsoft.com/office/officeart/2005/8/layout/orgChart1"/>
    <dgm:cxn modelId="{639FE618-4137-4DBF-86D3-CD826DA447BF}" type="presParOf" srcId="{B3C9EEEF-E638-4598-9E9C-757C8FA6742B}" destId="{71C0ACBD-F575-4F00-8261-D371D3A59909}" srcOrd="0" destOrd="0" presId="urn:microsoft.com/office/officeart/2005/8/layout/orgChart1"/>
    <dgm:cxn modelId="{3838CC18-DBD8-4CC4-9B1C-73F2A22E3BF1}" type="presParOf" srcId="{71C0ACBD-F575-4F00-8261-D371D3A59909}" destId="{4102649E-C493-4623-9BAD-7957DA7DC179}" srcOrd="0" destOrd="0" presId="urn:microsoft.com/office/officeart/2005/8/layout/orgChart1"/>
    <dgm:cxn modelId="{04A10B3E-FEE2-4AA4-9313-BE24A194CB97}" type="presParOf" srcId="{71C0ACBD-F575-4F00-8261-D371D3A59909}" destId="{60EAB644-7391-4EA7-B6C9-84C3B7ADF571}" srcOrd="1" destOrd="0" presId="urn:microsoft.com/office/officeart/2005/8/layout/orgChart1"/>
    <dgm:cxn modelId="{F3726B62-146F-48B5-9250-871062A4C735}" type="presParOf" srcId="{B3C9EEEF-E638-4598-9E9C-757C8FA6742B}" destId="{59C3B651-2BC6-4318-8B9B-EB1B8308CDF2}" srcOrd="1" destOrd="0" presId="urn:microsoft.com/office/officeart/2005/8/layout/orgChart1"/>
    <dgm:cxn modelId="{FA50C248-4B29-4893-9670-81EABDD68117}" type="presParOf" srcId="{B3C9EEEF-E638-4598-9E9C-757C8FA6742B}" destId="{18715C94-0727-44BF-86E5-1FE62F634E63}" srcOrd="2" destOrd="0" presId="urn:microsoft.com/office/officeart/2005/8/layout/orgChart1"/>
    <dgm:cxn modelId="{76AB40EA-D85A-45AB-8427-9A4E5A1A6637}" type="presParOf" srcId="{57160EB7-99FA-4D8B-8003-EBD9540B2804}" destId="{CCBD1254-7BE9-4BC3-AB2A-64346AEB7650}" srcOrd="6" destOrd="0" presId="urn:microsoft.com/office/officeart/2005/8/layout/orgChart1"/>
    <dgm:cxn modelId="{4A6AB54A-A122-4008-965A-0BB70B8311C1}" type="presParOf" srcId="{57160EB7-99FA-4D8B-8003-EBD9540B2804}" destId="{8267B073-2107-4A37-950A-7391DC0CCDA2}" srcOrd="7" destOrd="0" presId="urn:microsoft.com/office/officeart/2005/8/layout/orgChart1"/>
    <dgm:cxn modelId="{C22066E9-5A2E-4B26-A309-A67CA8848E82}" type="presParOf" srcId="{8267B073-2107-4A37-950A-7391DC0CCDA2}" destId="{A93CC321-C4BB-4A25-9844-ABB2984D8186}" srcOrd="0" destOrd="0" presId="urn:microsoft.com/office/officeart/2005/8/layout/orgChart1"/>
    <dgm:cxn modelId="{123D18F2-0CD1-48B0-8A2A-57BBCAE4A7A1}" type="presParOf" srcId="{A93CC321-C4BB-4A25-9844-ABB2984D8186}" destId="{1327A502-F1E6-458C-8344-160188968E0A}" srcOrd="0" destOrd="0" presId="urn:microsoft.com/office/officeart/2005/8/layout/orgChart1"/>
    <dgm:cxn modelId="{0FCCFC62-2106-496D-A961-579FB1AA7734}" type="presParOf" srcId="{A93CC321-C4BB-4A25-9844-ABB2984D8186}" destId="{A4F6DF33-CD0F-49E3-99C7-AF73CC397384}" srcOrd="1" destOrd="0" presId="urn:microsoft.com/office/officeart/2005/8/layout/orgChart1"/>
    <dgm:cxn modelId="{1561A87B-1D1B-451B-B90B-B5D412F5CB64}" type="presParOf" srcId="{8267B073-2107-4A37-950A-7391DC0CCDA2}" destId="{0BDFB08F-CB55-4346-8DB1-68BFEFDC9A7C}" srcOrd="1" destOrd="0" presId="urn:microsoft.com/office/officeart/2005/8/layout/orgChart1"/>
    <dgm:cxn modelId="{58D3008C-82FF-44D0-9447-D49AFBAD5AA4}" type="presParOf" srcId="{8267B073-2107-4A37-950A-7391DC0CCDA2}" destId="{8BF108A7-CF31-4EB9-90E1-82925D0E3817}" srcOrd="2" destOrd="0" presId="urn:microsoft.com/office/officeart/2005/8/layout/orgChart1"/>
    <dgm:cxn modelId="{880B1CB9-2170-4C07-A19A-36747E3194A2}" type="presParOf" srcId="{FCE8F010-7267-47FB-A4F1-839DA8F8007A}" destId="{7806B660-0EBB-4EB7-BCA8-4D45CE544AC8}" srcOrd="2" destOrd="0" presId="urn:microsoft.com/office/officeart/2005/8/layout/orgChart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55EEEF-9F21-4652-8579-119BD07CFD3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74B80F44-C4B8-42F7-8E9C-1DD0B66597AA}">
      <dgm:prSet phldrT="[Text]" custT="1"/>
      <dgm:spPr>
        <a:solidFill>
          <a:srgbClr val="F4D8E1"/>
        </a:solidFill>
        <a:ln w="57150">
          <a:solidFill>
            <a:srgbClr val="003159"/>
          </a:solidFill>
        </a:ln>
      </dgm:spPr>
      <dgm:t>
        <a:bodyPr/>
        <a:lstStyle/>
        <a:p>
          <a:r>
            <a:rPr lang="en-US" sz="6000" b="1" dirty="0">
              <a:solidFill>
                <a:srgbClr val="003159"/>
              </a:solidFill>
            </a:rPr>
            <a:t>Maintenance Package</a:t>
          </a:r>
        </a:p>
      </dgm:t>
    </dgm:pt>
    <dgm:pt modelId="{54B50523-DD2C-4AE7-84DB-B3F5BA28ABE8}" type="parTrans" cxnId="{EFF1F33D-A8DF-4BED-9776-8D85EF9FA900}">
      <dgm:prSet/>
      <dgm:spPr/>
      <dgm:t>
        <a:bodyPr/>
        <a:lstStyle/>
        <a:p>
          <a:endParaRPr lang="en-US"/>
        </a:p>
      </dgm:t>
    </dgm:pt>
    <dgm:pt modelId="{B38493D2-4F4E-4722-905A-D9E98D56815F}" type="sibTrans" cxnId="{EFF1F33D-A8DF-4BED-9776-8D85EF9FA900}">
      <dgm:prSet/>
      <dgm:spPr/>
      <dgm:t>
        <a:bodyPr/>
        <a:lstStyle/>
        <a:p>
          <a:endParaRPr lang="en-US"/>
        </a:p>
      </dgm:t>
    </dgm:pt>
    <dgm:pt modelId="{B721F4B2-D637-4D8E-8D42-DA4BFB469102}">
      <dgm:prSet phldrT="[Text]"/>
      <dgm:spPr>
        <a:solidFill>
          <a:srgbClr val="F4D8E1"/>
        </a:solidFill>
        <a:ln w="28575">
          <a:solidFill>
            <a:srgbClr val="003159"/>
          </a:solidFill>
        </a:ln>
      </dgm:spPr>
      <dgm:t>
        <a:bodyPr/>
        <a:lstStyle/>
        <a:p>
          <a:r>
            <a:rPr lang="en-US" b="1" dirty="0">
              <a:solidFill>
                <a:srgbClr val="003159"/>
              </a:solidFill>
            </a:rPr>
            <a:t>Paid Directly to the you!</a:t>
          </a:r>
        </a:p>
      </dgm:t>
    </dgm:pt>
    <dgm:pt modelId="{078AB7E7-9DB5-4E4B-B791-6B34E7272A45}" type="parTrans" cxnId="{04A07766-B01E-4A6D-9DE9-5538D9AAA817}">
      <dgm:prSet/>
      <dgm:spPr/>
      <dgm:t>
        <a:bodyPr/>
        <a:lstStyle/>
        <a:p>
          <a:endParaRPr lang="en-US"/>
        </a:p>
      </dgm:t>
    </dgm:pt>
    <dgm:pt modelId="{DE8AA381-4471-4EDD-AE2B-8BE31DA16E4A}" type="sibTrans" cxnId="{04A07766-B01E-4A6D-9DE9-5538D9AAA817}">
      <dgm:prSet/>
      <dgm:spPr/>
      <dgm:t>
        <a:bodyPr/>
        <a:lstStyle/>
        <a:p>
          <a:endParaRPr lang="en-US"/>
        </a:p>
      </dgm:t>
    </dgm:pt>
    <dgm:pt modelId="{19184694-BFB4-4346-B2B2-CEAB2E45D7CC}">
      <dgm:prSet phldrT="[Text]"/>
      <dgm:spPr>
        <a:solidFill>
          <a:srgbClr val="F4D8E1"/>
        </a:solidFill>
        <a:ln w="28575">
          <a:solidFill>
            <a:srgbClr val="003159"/>
          </a:solidFill>
        </a:ln>
      </dgm:spPr>
      <dgm:t>
        <a:bodyPr/>
        <a:lstStyle/>
        <a:p>
          <a:r>
            <a:rPr lang="en-US" b="1" dirty="0">
              <a:solidFill>
                <a:srgbClr val="003159"/>
              </a:solidFill>
            </a:rPr>
            <a:t>Paid in 3 instalments</a:t>
          </a:r>
        </a:p>
      </dgm:t>
    </dgm:pt>
    <dgm:pt modelId="{AAFDDDF8-585B-43E8-84D0-1FFBFD8A8DF0}" type="parTrans" cxnId="{B1E07E4C-6D2C-4999-99DA-0C54A73EF1AE}">
      <dgm:prSet/>
      <dgm:spPr/>
      <dgm:t>
        <a:bodyPr/>
        <a:lstStyle/>
        <a:p>
          <a:endParaRPr lang="en-US"/>
        </a:p>
      </dgm:t>
    </dgm:pt>
    <dgm:pt modelId="{345275E0-989D-4B3D-AF94-B75616285F75}" type="sibTrans" cxnId="{B1E07E4C-6D2C-4999-99DA-0C54A73EF1AE}">
      <dgm:prSet/>
      <dgm:spPr/>
      <dgm:t>
        <a:bodyPr/>
        <a:lstStyle/>
        <a:p>
          <a:endParaRPr lang="en-US"/>
        </a:p>
      </dgm:t>
    </dgm:pt>
    <dgm:pt modelId="{03C3AA38-7FB0-4DA0-AB12-B3ED0719D63B}">
      <dgm:prSet phldrT="[Text]"/>
      <dgm:spPr>
        <a:solidFill>
          <a:srgbClr val="F4D8E1"/>
        </a:solidFill>
        <a:ln w="28575">
          <a:solidFill>
            <a:srgbClr val="003159"/>
          </a:solidFill>
        </a:ln>
      </dgm:spPr>
      <dgm:t>
        <a:bodyPr/>
        <a:lstStyle/>
        <a:p>
          <a:r>
            <a:rPr lang="en-US" b="1" dirty="0">
              <a:solidFill>
                <a:srgbClr val="003159"/>
              </a:solidFill>
            </a:rPr>
            <a:t>Based on Household Income</a:t>
          </a:r>
        </a:p>
      </dgm:t>
    </dgm:pt>
    <dgm:pt modelId="{221C6D52-83F9-48DD-BBB9-C210228C289E}" type="parTrans" cxnId="{46657795-04C4-4B4C-9B0D-95F2FA5E3555}">
      <dgm:prSet/>
      <dgm:spPr/>
      <dgm:t>
        <a:bodyPr/>
        <a:lstStyle/>
        <a:p>
          <a:endParaRPr lang="en-US"/>
        </a:p>
      </dgm:t>
    </dgm:pt>
    <dgm:pt modelId="{D495F301-2409-402B-BA92-A03D4AE7D5BF}" type="sibTrans" cxnId="{46657795-04C4-4B4C-9B0D-95F2FA5E3555}">
      <dgm:prSet/>
      <dgm:spPr/>
      <dgm:t>
        <a:bodyPr/>
        <a:lstStyle/>
        <a:p>
          <a:endParaRPr lang="en-US"/>
        </a:p>
      </dgm:t>
    </dgm:pt>
    <dgm:pt modelId="{597CED27-124E-46DE-907E-D14D8345D274}">
      <dgm:prSet phldrT="[Text]"/>
      <dgm:spPr>
        <a:solidFill>
          <a:srgbClr val="F4D8E1"/>
        </a:solidFill>
        <a:ln w="28575">
          <a:solidFill>
            <a:srgbClr val="003159"/>
          </a:solidFill>
        </a:ln>
      </dgm:spPr>
      <dgm:t>
        <a:bodyPr/>
        <a:lstStyle/>
        <a:p>
          <a:r>
            <a:rPr lang="en-US" b="1" dirty="0">
              <a:solidFill>
                <a:srgbClr val="003159"/>
              </a:solidFill>
            </a:rPr>
            <a:t>Should be used for living expenses</a:t>
          </a:r>
        </a:p>
      </dgm:t>
    </dgm:pt>
    <dgm:pt modelId="{3B1F138E-BBC7-4C28-8F4A-DDD8EAFAB48A}" type="parTrans" cxnId="{88DE5B69-F112-4A5F-8506-0F3490C29458}">
      <dgm:prSet/>
      <dgm:spPr/>
      <dgm:t>
        <a:bodyPr/>
        <a:lstStyle/>
        <a:p>
          <a:endParaRPr lang="en-US"/>
        </a:p>
      </dgm:t>
    </dgm:pt>
    <dgm:pt modelId="{71A4DA33-83A2-4CC8-ACD1-D3BE7F1EB9FD}" type="sibTrans" cxnId="{88DE5B69-F112-4A5F-8506-0F3490C29458}">
      <dgm:prSet/>
      <dgm:spPr/>
      <dgm:t>
        <a:bodyPr/>
        <a:lstStyle/>
        <a:p>
          <a:endParaRPr lang="en-US"/>
        </a:p>
      </dgm:t>
    </dgm:pt>
    <dgm:pt modelId="{C31351FA-891D-4DFD-877B-02826C3FC652}" type="pres">
      <dgm:prSet presAssocID="{7B55EEEF-9F21-4652-8579-119BD07CFD33}" presName="hierChild1" presStyleCnt="0">
        <dgm:presLayoutVars>
          <dgm:orgChart val="1"/>
          <dgm:chPref val="1"/>
          <dgm:dir/>
          <dgm:animOne val="branch"/>
          <dgm:animLvl val="lvl"/>
          <dgm:resizeHandles/>
        </dgm:presLayoutVars>
      </dgm:prSet>
      <dgm:spPr/>
    </dgm:pt>
    <dgm:pt modelId="{FCE8F010-7267-47FB-A4F1-839DA8F8007A}" type="pres">
      <dgm:prSet presAssocID="{74B80F44-C4B8-42F7-8E9C-1DD0B66597AA}" presName="hierRoot1" presStyleCnt="0">
        <dgm:presLayoutVars>
          <dgm:hierBranch val="init"/>
        </dgm:presLayoutVars>
      </dgm:prSet>
      <dgm:spPr/>
    </dgm:pt>
    <dgm:pt modelId="{E32434F1-BFFB-447C-A23C-C5D8EB1811FD}" type="pres">
      <dgm:prSet presAssocID="{74B80F44-C4B8-42F7-8E9C-1DD0B66597AA}" presName="rootComposite1" presStyleCnt="0"/>
      <dgm:spPr/>
    </dgm:pt>
    <dgm:pt modelId="{E5F8D8C0-4737-427B-AECD-D2ED8A17F279}" type="pres">
      <dgm:prSet presAssocID="{74B80F44-C4B8-42F7-8E9C-1DD0B66597AA}" presName="rootText1" presStyleLbl="node0" presStyleIdx="0" presStyleCnt="1" custScaleX="535944" custScaleY="230395" custLinFactNeighborX="5452" custLinFactNeighborY="-361">
        <dgm:presLayoutVars>
          <dgm:chPref val="3"/>
        </dgm:presLayoutVars>
      </dgm:prSet>
      <dgm:spPr/>
    </dgm:pt>
    <dgm:pt modelId="{83C7921B-E423-4FF7-AFCB-7DBE27EA5199}" type="pres">
      <dgm:prSet presAssocID="{74B80F44-C4B8-42F7-8E9C-1DD0B66597AA}" presName="rootConnector1" presStyleLbl="node1" presStyleIdx="0" presStyleCnt="0"/>
      <dgm:spPr/>
    </dgm:pt>
    <dgm:pt modelId="{57160EB7-99FA-4D8B-8003-EBD9540B2804}" type="pres">
      <dgm:prSet presAssocID="{74B80F44-C4B8-42F7-8E9C-1DD0B66597AA}" presName="hierChild2" presStyleCnt="0"/>
      <dgm:spPr/>
    </dgm:pt>
    <dgm:pt modelId="{7C66DF1F-5A57-4FFF-ADE4-4B3F449E8379}" type="pres">
      <dgm:prSet presAssocID="{078AB7E7-9DB5-4E4B-B791-6B34E7272A45}" presName="Name37" presStyleLbl="parChTrans1D2" presStyleIdx="0" presStyleCnt="4"/>
      <dgm:spPr/>
    </dgm:pt>
    <dgm:pt modelId="{B658F0D3-5D1D-4A6A-9E96-C5788D2B4E07}" type="pres">
      <dgm:prSet presAssocID="{B721F4B2-D637-4D8E-8D42-DA4BFB469102}" presName="hierRoot2" presStyleCnt="0">
        <dgm:presLayoutVars>
          <dgm:hierBranch val="init"/>
        </dgm:presLayoutVars>
      </dgm:prSet>
      <dgm:spPr/>
    </dgm:pt>
    <dgm:pt modelId="{12A67014-781E-44D8-A393-94B1638C76A3}" type="pres">
      <dgm:prSet presAssocID="{B721F4B2-D637-4D8E-8D42-DA4BFB469102}" presName="rootComposite" presStyleCnt="0"/>
      <dgm:spPr/>
    </dgm:pt>
    <dgm:pt modelId="{AB524C38-5A30-4728-9E56-4074D89169EF}" type="pres">
      <dgm:prSet presAssocID="{B721F4B2-D637-4D8E-8D42-DA4BFB469102}" presName="rootText" presStyleLbl="node2" presStyleIdx="0" presStyleCnt="4" custScaleX="111488" custScaleY="151302" custLinFactNeighborX="5452" custLinFactNeighborY="-361">
        <dgm:presLayoutVars>
          <dgm:chPref val="3"/>
        </dgm:presLayoutVars>
      </dgm:prSet>
      <dgm:spPr/>
    </dgm:pt>
    <dgm:pt modelId="{5AB187D5-61BF-4508-943D-73F2E251FB92}" type="pres">
      <dgm:prSet presAssocID="{B721F4B2-D637-4D8E-8D42-DA4BFB469102}" presName="rootConnector" presStyleLbl="node2" presStyleIdx="0" presStyleCnt="4"/>
      <dgm:spPr/>
    </dgm:pt>
    <dgm:pt modelId="{2AC8A02A-90A6-4E13-ACFE-3A9546ADA09D}" type="pres">
      <dgm:prSet presAssocID="{B721F4B2-D637-4D8E-8D42-DA4BFB469102}" presName="hierChild4" presStyleCnt="0"/>
      <dgm:spPr/>
    </dgm:pt>
    <dgm:pt modelId="{7B332805-D603-4867-80BE-EE2841845E10}" type="pres">
      <dgm:prSet presAssocID="{B721F4B2-D637-4D8E-8D42-DA4BFB469102}" presName="hierChild5" presStyleCnt="0"/>
      <dgm:spPr/>
    </dgm:pt>
    <dgm:pt modelId="{334395B5-F0A2-456A-A5B2-2881DE9BD2F0}" type="pres">
      <dgm:prSet presAssocID="{AAFDDDF8-585B-43E8-84D0-1FFBFD8A8DF0}" presName="Name37" presStyleLbl="parChTrans1D2" presStyleIdx="1" presStyleCnt="4"/>
      <dgm:spPr/>
    </dgm:pt>
    <dgm:pt modelId="{43249143-E87B-4DED-A68A-6B2FC6776B2E}" type="pres">
      <dgm:prSet presAssocID="{19184694-BFB4-4346-B2B2-CEAB2E45D7CC}" presName="hierRoot2" presStyleCnt="0">
        <dgm:presLayoutVars>
          <dgm:hierBranch val="init"/>
        </dgm:presLayoutVars>
      </dgm:prSet>
      <dgm:spPr/>
    </dgm:pt>
    <dgm:pt modelId="{4AFD25F8-D6A0-403E-80E0-3A5AAEE52666}" type="pres">
      <dgm:prSet presAssocID="{19184694-BFB4-4346-B2B2-CEAB2E45D7CC}" presName="rootComposite" presStyleCnt="0"/>
      <dgm:spPr/>
    </dgm:pt>
    <dgm:pt modelId="{D518D621-E9AB-4B8F-A391-831A10F10363}" type="pres">
      <dgm:prSet presAssocID="{19184694-BFB4-4346-B2B2-CEAB2E45D7CC}" presName="rootText" presStyleLbl="node2" presStyleIdx="1" presStyleCnt="4" custScaleX="122669" custScaleY="151302" custLinFactNeighborX="5452" custLinFactNeighborY="-361">
        <dgm:presLayoutVars>
          <dgm:chPref val="3"/>
        </dgm:presLayoutVars>
      </dgm:prSet>
      <dgm:spPr/>
    </dgm:pt>
    <dgm:pt modelId="{D3A637FC-FB6D-4349-BF5B-D9D5D90E989D}" type="pres">
      <dgm:prSet presAssocID="{19184694-BFB4-4346-B2B2-CEAB2E45D7CC}" presName="rootConnector" presStyleLbl="node2" presStyleIdx="1" presStyleCnt="4"/>
      <dgm:spPr/>
    </dgm:pt>
    <dgm:pt modelId="{1D5E8C39-2845-4457-B38D-F64A6BC9E920}" type="pres">
      <dgm:prSet presAssocID="{19184694-BFB4-4346-B2B2-CEAB2E45D7CC}" presName="hierChild4" presStyleCnt="0"/>
      <dgm:spPr/>
    </dgm:pt>
    <dgm:pt modelId="{C46CA28B-DFBD-4D30-98C2-09A35214BDA9}" type="pres">
      <dgm:prSet presAssocID="{19184694-BFB4-4346-B2B2-CEAB2E45D7CC}" presName="hierChild5" presStyleCnt="0"/>
      <dgm:spPr/>
    </dgm:pt>
    <dgm:pt modelId="{32F440B7-AB4E-4039-8A91-EA491416806B}" type="pres">
      <dgm:prSet presAssocID="{221C6D52-83F9-48DD-BBB9-C210228C289E}" presName="Name37" presStyleLbl="parChTrans1D2" presStyleIdx="2" presStyleCnt="4"/>
      <dgm:spPr/>
    </dgm:pt>
    <dgm:pt modelId="{1771EA2A-9674-49EE-85AB-205E67C58BD5}" type="pres">
      <dgm:prSet presAssocID="{03C3AA38-7FB0-4DA0-AB12-B3ED0719D63B}" presName="hierRoot2" presStyleCnt="0">
        <dgm:presLayoutVars>
          <dgm:hierBranch val="init"/>
        </dgm:presLayoutVars>
      </dgm:prSet>
      <dgm:spPr/>
    </dgm:pt>
    <dgm:pt modelId="{3234DCB8-5231-4480-B448-E89EEC6946B6}" type="pres">
      <dgm:prSet presAssocID="{03C3AA38-7FB0-4DA0-AB12-B3ED0719D63B}" presName="rootComposite" presStyleCnt="0"/>
      <dgm:spPr/>
    </dgm:pt>
    <dgm:pt modelId="{4E5BFA59-6E16-4644-A98E-4EF8E7359AC5}" type="pres">
      <dgm:prSet presAssocID="{03C3AA38-7FB0-4DA0-AB12-B3ED0719D63B}" presName="rootText" presStyleLbl="node2" presStyleIdx="2" presStyleCnt="4" custScaleY="147356">
        <dgm:presLayoutVars>
          <dgm:chPref val="3"/>
        </dgm:presLayoutVars>
      </dgm:prSet>
      <dgm:spPr/>
    </dgm:pt>
    <dgm:pt modelId="{F3B1F4BB-EFE2-4CE1-958F-89442E0D52D8}" type="pres">
      <dgm:prSet presAssocID="{03C3AA38-7FB0-4DA0-AB12-B3ED0719D63B}" presName="rootConnector" presStyleLbl="node2" presStyleIdx="2" presStyleCnt="4"/>
      <dgm:spPr/>
    </dgm:pt>
    <dgm:pt modelId="{E89E052B-458B-4915-9CFD-5E84797AF969}" type="pres">
      <dgm:prSet presAssocID="{03C3AA38-7FB0-4DA0-AB12-B3ED0719D63B}" presName="hierChild4" presStyleCnt="0"/>
      <dgm:spPr/>
    </dgm:pt>
    <dgm:pt modelId="{C35FF04D-59FA-4CA9-BFE9-F9F56E4C44B7}" type="pres">
      <dgm:prSet presAssocID="{03C3AA38-7FB0-4DA0-AB12-B3ED0719D63B}" presName="hierChild5" presStyleCnt="0"/>
      <dgm:spPr/>
    </dgm:pt>
    <dgm:pt modelId="{7E857018-FB1B-4DA4-A369-3C6DA7675945}" type="pres">
      <dgm:prSet presAssocID="{3B1F138E-BBC7-4C28-8F4A-DDD8EAFAB48A}" presName="Name37" presStyleLbl="parChTrans1D2" presStyleIdx="3" presStyleCnt="4"/>
      <dgm:spPr/>
    </dgm:pt>
    <dgm:pt modelId="{473276D8-EECA-4EE7-9FBC-72776E225513}" type="pres">
      <dgm:prSet presAssocID="{597CED27-124E-46DE-907E-D14D8345D274}" presName="hierRoot2" presStyleCnt="0">
        <dgm:presLayoutVars>
          <dgm:hierBranch val="init"/>
        </dgm:presLayoutVars>
      </dgm:prSet>
      <dgm:spPr/>
    </dgm:pt>
    <dgm:pt modelId="{FE922E0A-2619-4AA6-A2D6-8E242BE4240A}" type="pres">
      <dgm:prSet presAssocID="{597CED27-124E-46DE-907E-D14D8345D274}" presName="rootComposite" presStyleCnt="0"/>
      <dgm:spPr/>
    </dgm:pt>
    <dgm:pt modelId="{E0BE9C41-6EDC-4A28-A450-90BD589D8974}" type="pres">
      <dgm:prSet presAssocID="{597CED27-124E-46DE-907E-D14D8345D274}" presName="rootText" presStyleLbl="node2" presStyleIdx="3" presStyleCnt="4" custScaleY="147356">
        <dgm:presLayoutVars>
          <dgm:chPref val="3"/>
        </dgm:presLayoutVars>
      </dgm:prSet>
      <dgm:spPr/>
    </dgm:pt>
    <dgm:pt modelId="{76073C9A-BB60-4FA9-9EE3-F71FBC6ED2A0}" type="pres">
      <dgm:prSet presAssocID="{597CED27-124E-46DE-907E-D14D8345D274}" presName="rootConnector" presStyleLbl="node2" presStyleIdx="3" presStyleCnt="4"/>
      <dgm:spPr/>
    </dgm:pt>
    <dgm:pt modelId="{D9EA94B1-67B3-42C0-8643-E8BC69BD66F3}" type="pres">
      <dgm:prSet presAssocID="{597CED27-124E-46DE-907E-D14D8345D274}" presName="hierChild4" presStyleCnt="0"/>
      <dgm:spPr/>
    </dgm:pt>
    <dgm:pt modelId="{A4984A5E-FE5D-42A5-980F-E505AC96916E}" type="pres">
      <dgm:prSet presAssocID="{597CED27-124E-46DE-907E-D14D8345D274}" presName="hierChild5" presStyleCnt="0"/>
      <dgm:spPr/>
    </dgm:pt>
    <dgm:pt modelId="{7806B660-0EBB-4EB7-BCA8-4D45CE544AC8}" type="pres">
      <dgm:prSet presAssocID="{74B80F44-C4B8-42F7-8E9C-1DD0B66597AA}" presName="hierChild3" presStyleCnt="0"/>
      <dgm:spPr/>
    </dgm:pt>
  </dgm:ptLst>
  <dgm:cxnLst>
    <dgm:cxn modelId="{EFF1F33D-A8DF-4BED-9776-8D85EF9FA900}" srcId="{7B55EEEF-9F21-4652-8579-119BD07CFD33}" destId="{74B80F44-C4B8-42F7-8E9C-1DD0B66597AA}" srcOrd="0" destOrd="0" parTransId="{54B50523-DD2C-4AE7-84DB-B3F5BA28ABE8}" sibTransId="{B38493D2-4F4E-4722-905A-D9E98D56815F}"/>
    <dgm:cxn modelId="{B1E07E4C-6D2C-4999-99DA-0C54A73EF1AE}" srcId="{74B80F44-C4B8-42F7-8E9C-1DD0B66597AA}" destId="{19184694-BFB4-4346-B2B2-CEAB2E45D7CC}" srcOrd="1" destOrd="0" parTransId="{AAFDDDF8-585B-43E8-84D0-1FFBFD8A8DF0}" sibTransId="{345275E0-989D-4B3D-AF94-B75616285F75}"/>
    <dgm:cxn modelId="{CD54564E-4BBB-42C1-BBF0-B02B0A090E4D}" type="presOf" srcId="{03C3AA38-7FB0-4DA0-AB12-B3ED0719D63B}" destId="{4E5BFA59-6E16-4644-A98E-4EF8E7359AC5}" srcOrd="0" destOrd="0" presId="urn:microsoft.com/office/officeart/2005/8/layout/orgChart1"/>
    <dgm:cxn modelId="{39351F63-CC27-4D5F-8767-9BD7C6AF8FF1}" type="presOf" srcId="{078AB7E7-9DB5-4E4B-B791-6B34E7272A45}" destId="{7C66DF1F-5A57-4FFF-ADE4-4B3F449E8379}" srcOrd="0" destOrd="0" presId="urn:microsoft.com/office/officeart/2005/8/layout/orgChart1"/>
    <dgm:cxn modelId="{04A07766-B01E-4A6D-9DE9-5538D9AAA817}" srcId="{74B80F44-C4B8-42F7-8E9C-1DD0B66597AA}" destId="{B721F4B2-D637-4D8E-8D42-DA4BFB469102}" srcOrd="0" destOrd="0" parTransId="{078AB7E7-9DB5-4E4B-B791-6B34E7272A45}" sibTransId="{DE8AA381-4471-4EDD-AE2B-8BE31DA16E4A}"/>
    <dgm:cxn modelId="{88DE5B69-F112-4A5F-8506-0F3490C29458}" srcId="{74B80F44-C4B8-42F7-8E9C-1DD0B66597AA}" destId="{597CED27-124E-46DE-907E-D14D8345D274}" srcOrd="3" destOrd="0" parTransId="{3B1F138E-BBC7-4C28-8F4A-DDD8EAFAB48A}" sibTransId="{71A4DA33-83A2-4CC8-ACD1-D3BE7F1EB9FD}"/>
    <dgm:cxn modelId="{7F3E1D71-97BD-41A2-A228-69914D5F6654}" type="presOf" srcId="{19184694-BFB4-4346-B2B2-CEAB2E45D7CC}" destId="{D3A637FC-FB6D-4349-BF5B-D9D5D90E989D}" srcOrd="1" destOrd="0" presId="urn:microsoft.com/office/officeart/2005/8/layout/orgChart1"/>
    <dgm:cxn modelId="{9795D489-1E49-484B-9485-46436DA0BEF0}" type="presOf" srcId="{597CED27-124E-46DE-907E-D14D8345D274}" destId="{76073C9A-BB60-4FA9-9EE3-F71FBC6ED2A0}" srcOrd="1" destOrd="0" presId="urn:microsoft.com/office/officeart/2005/8/layout/orgChart1"/>
    <dgm:cxn modelId="{C788508A-4EDD-4D87-AFAB-3B2F687EB999}" type="presOf" srcId="{03C3AA38-7FB0-4DA0-AB12-B3ED0719D63B}" destId="{F3B1F4BB-EFE2-4CE1-958F-89442E0D52D8}" srcOrd="1" destOrd="0" presId="urn:microsoft.com/office/officeart/2005/8/layout/orgChart1"/>
    <dgm:cxn modelId="{46657795-04C4-4B4C-9B0D-95F2FA5E3555}" srcId="{74B80F44-C4B8-42F7-8E9C-1DD0B66597AA}" destId="{03C3AA38-7FB0-4DA0-AB12-B3ED0719D63B}" srcOrd="2" destOrd="0" parTransId="{221C6D52-83F9-48DD-BBB9-C210228C289E}" sibTransId="{D495F301-2409-402B-BA92-A03D4AE7D5BF}"/>
    <dgm:cxn modelId="{ACEB24A9-015C-41C7-A094-41BBB22C5650}" type="presOf" srcId="{19184694-BFB4-4346-B2B2-CEAB2E45D7CC}" destId="{D518D621-E9AB-4B8F-A391-831A10F10363}" srcOrd="0" destOrd="0" presId="urn:microsoft.com/office/officeart/2005/8/layout/orgChart1"/>
    <dgm:cxn modelId="{1500AAB8-BC5C-4FF7-9C96-486B086B3DA3}" type="presOf" srcId="{AAFDDDF8-585B-43E8-84D0-1FFBFD8A8DF0}" destId="{334395B5-F0A2-456A-A5B2-2881DE9BD2F0}" srcOrd="0" destOrd="0" presId="urn:microsoft.com/office/officeart/2005/8/layout/orgChart1"/>
    <dgm:cxn modelId="{EA276EC3-EA32-45AC-80C9-BBD939FDED56}" type="presOf" srcId="{221C6D52-83F9-48DD-BBB9-C210228C289E}" destId="{32F440B7-AB4E-4039-8A91-EA491416806B}" srcOrd="0" destOrd="0" presId="urn:microsoft.com/office/officeart/2005/8/layout/orgChart1"/>
    <dgm:cxn modelId="{3313FAC7-F2F8-4DC2-AABA-87D4E948CB99}" type="presOf" srcId="{B721F4B2-D637-4D8E-8D42-DA4BFB469102}" destId="{5AB187D5-61BF-4508-943D-73F2E251FB92}" srcOrd="1" destOrd="0" presId="urn:microsoft.com/office/officeart/2005/8/layout/orgChart1"/>
    <dgm:cxn modelId="{4271A3CA-2BCA-4004-AF87-FCBFD11867C5}" type="presOf" srcId="{B721F4B2-D637-4D8E-8D42-DA4BFB469102}" destId="{AB524C38-5A30-4728-9E56-4074D89169EF}" srcOrd="0" destOrd="0" presId="urn:microsoft.com/office/officeart/2005/8/layout/orgChart1"/>
    <dgm:cxn modelId="{0F2310DA-FB6C-498C-B56A-E8BBD51A0386}" type="presOf" srcId="{7B55EEEF-9F21-4652-8579-119BD07CFD33}" destId="{C31351FA-891D-4DFD-877B-02826C3FC652}" srcOrd="0" destOrd="0" presId="urn:microsoft.com/office/officeart/2005/8/layout/orgChart1"/>
    <dgm:cxn modelId="{B57302DB-5DFB-4710-8D22-FDFA21176F22}" type="presOf" srcId="{597CED27-124E-46DE-907E-D14D8345D274}" destId="{E0BE9C41-6EDC-4A28-A450-90BD589D8974}" srcOrd="0" destOrd="0" presId="urn:microsoft.com/office/officeart/2005/8/layout/orgChart1"/>
    <dgm:cxn modelId="{34F5C1DB-4243-4D36-A733-BB9A7FC1FBC9}" type="presOf" srcId="{3B1F138E-BBC7-4C28-8F4A-DDD8EAFAB48A}" destId="{7E857018-FB1B-4DA4-A369-3C6DA7675945}" srcOrd="0" destOrd="0" presId="urn:microsoft.com/office/officeart/2005/8/layout/orgChart1"/>
    <dgm:cxn modelId="{087AA1E9-2330-4F25-86B6-5AF44DED3C14}" type="presOf" srcId="{74B80F44-C4B8-42F7-8E9C-1DD0B66597AA}" destId="{83C7921B-E423-4FF7-AFCB-7DBE27EA5199}" srcOrd="1" destOrd="0" presId="urn:microsoft.com/office/officeart/2005/8/layout/orgChart1"/>
    <dgm:cxn modelId="{2CAD2FFC-608E-4679-B30B-545EB856DBF2}" type="presOf" srcId="{74B80F44-C4B8-42F7-8E9C-1DD0B66597AA}" destId="{E5F8D8C0-4737-427B-AECD-D2ED8A17F279}" srcOrd="0" destOrd="0" presId="urn:microsoft.com/office/officeart/2005/8/layout/orgChart1"/>
    <dgm:cxn modelId="{ADC5D987-A5FD-4548-8843-F7C069C38FCB}" type="presParOf" srcId="{C31351FA-891D-4DFD-877B-02826C3FC652}" destId="{FCE8F010-7267-47FB-A4F1-839DA8F8007A}" srcOrd="0" destOrd="0" presId="urn:microsoft.com/office/officeart/2005/8/layout/orgChart1"/>
    <dgm:cxn modelId="{4F51489F-3450-4047-BADE-6D7BF92C9FBA}" type="presParOf" srcId="{FCE8F010-7267-47FB-A4F1-839DA8F8007A}" destId="{E32434F1-BFFB-447C-A23C-C5D8EB1811FD}" srcOrd="0" destOrd="0" presId="urn:microsoft.com/office/officeart/2005/8/layout/orgChart1"/>
    <dgm:cxn modelId="{84F515A2-F88B-47CC-BD7A-40779EEEB85C}" type="presParOf" srcId="{E32434F1-BFFB-447C-A23C-C5D8EB1811FD}" destId="{E5F8D8C0-4737-427B-AECD-D2ED8A17F279}" srcOrd="0" destOrd="0" presId="urn:microsoft.com/office/officeart/2005/8/layout/orgChart1"/>
    <dgm:cxn modelId="{5EF64C5A-38C7-4407-B032-42B395EAC001}" type="presParOf" srcId="{E32434F1-BFFB-447C-A23C-C5D8EB1811FD}" destId="{83C7921B-E423-4FF7-AFCB-7DBE27EA5199}" srcOrd="1" destOrd="0" presId="urn:microsoft.com/office/officeart/2005/8/layout/orgChart1"/>
    <dgm:cxn modelId="{9017BA3C-46F8-4E00-B423-27F1ACA66A94}" type="presParOf" srcId="{FCE8F010-7267-47FB-A4F1-839DA8F8007A}" destId="{57160EB7-99FA-4D8B-8003-EBD9540B2804}" srcOrd="1" destOrd="0" presId="urn:microsoft.com/office/officeart/2005/8/layout/orgChart1"/>
    <dgm:cxn modelId="{C6D477D5-000A-4AC0-BD5D-8F4A711A744F}" type="presParOf" srcId="{57160EB7-99FA-4D8B-8003-EBD9540B2804}" destId="{7C66DF1F-5A57-4FFF-ADE4-4B3F449E8379}" srcOrd="0" destOrd="0" presId="urn:microsoft.com/office/officeart/2005/8/layout/orgChart1"/>
    <dgm:cxn modelId="{1B43BF6B-7119-4ADE-B99F-6035D5263F43}" type="presParOf" srcId="{57160EB7-99FA-4D8B-8003-EBD9540B2804}" destId="{B658F0D3-5D1D-4A6A-9E96-C5788D2B4E07}" srcOrd="1" destOrd="0" presId="urn:microsoft.com/office/officeart/2005/8/layout/orgChart1"/>
    <dgm:cxn modelId="{5C47499C-E1F9-4A1F-B1FD-985EC1B2933F}" type="presParOf" srcId="{B658F0D3-5D1D-4A6A-9E96-C5788D2B4E07}" destId="{12A67014-781E-44D8-A393-94B1638C76A3}" srcOrd="0" destOrd="0" presId="urn:microsoft.com/office/officeart/2005/8/layout/orgChart1"/>
    <dgm:cxn modelId="{00294BB6-4E01-4465-9459-7DFEDAF43A48}" type="presParOf" srcId="{12A67014-781E-44D8-A393-94B1638C76A3}" destId="{AB524C38-5A30-4728-9E56-4074D89169EF}" srcOrd="0" destOrd="0" presId="urn:microsoft.com/office/officeart/2005/8/layout/orgChart1"/>
    <dgm:cxn modelId="{AAF9C946-0264-4A50-A929-ABADFF5C7784}" type="presParOf" srcId="{12A67014-781E-44D8-A393-94B1638C76A3}" destId="{5AB187D5-61BF-4508-943D-73F2E251FB92}" srcOrd="1" destOrd="0" presId="urn:microsoft.com/office/officeart/2005/8/layout/orgChart1"/>
    <dgm:cxn modelId="{23D14FDD-95CB-46C5-A67D-D5463A457B49}" type="presParOf" srcId="{B658F0D3-5D1D-4A6A-9E96-C5788D2B4E07}" destId="{2AC8A02A-90A6-4E13-ACFE-3A9546ADA09D}" srcOrd="1" destOrd="0" presId="urn:microsoft.com/office/officeart/2005/8/layout/orgChart1"/>
    <dgm:cxn modelId="{B73294CC-0A5A-4FFD-8DC6-729E42D53FA7}" type="presParOf" srcId="{B658F0D3-5D1D-4A6A-9E96-C5788D2B4E07}" destId="{7B332805-D603-4867-80BE-EE2841845E10}" srcOrd="2" destOrd="0" presId="urn:microsoft.com/office/officeart/2005/8/layout/orgChart1"/>
    <dgm:cxn modelId="{34BC3A85-8C7D-4F99-951D-D29788073271}" type="presParOf" srcId="{57160EB7-99FA-4D8B-8003-EBD9540B2804}" destId="{334395B5-F0A2-456A-A5B2-2881DE9BD2F0}" srcOrd="2" destOrd="0" presId="urn:microsoft.com/office/officeart/2005/8/layout/orgChart1"/>
    <dgm:cxn modelId="{6F55FEB3-255D-428F-8FD6-1A446FCA3767}" type="presParOf" srcId="{57160EB7-99FA-4D8B-8003-EBD9540B2804}" destId="{43249143-E87B-4DED-A68A-6B2FC6776B2E}" srcOrd="3" destOrd="0" presId="urn:microsoft.com/office/officeart/2005/8/layout/orgChart1"/>
    <dgm:cxn modelId="{69A33AFC-1DA8-4F1C-9568-F56F1E73C256}" type="presParOf" srcId="{43249143-E87B-4DED-A68A-6B2FC6776B2E}" destId="{4AFD25F8-D6A0-403E-80E0-3A5AAEE52666}" srcOrd="0" destOrd="0" presId="urn:microsoft.com/office/officeart/2005/8/layout/orgChart1"/>
    <dgm:cxn modelId="{2C393E01-95CA-407C-BB0B-17A1B6A2AB6F}" type="presParOf" srcId="{4AFD25F8-D6A0-403E-80E0-3A5AAEE52666}" destId="{D518D621-E9AB-4B8F-A391-831A10F10363}" srcOrd="0" destOrd="0" presId="urn:microsoft.com/office/officeart/2005/8/layout/orgChart1"/>
    <dgm:cxn modelId="{590688C2-BB93-47FB-AF17-6B6E07CE795A}" type="presParOf" srcId="{4AFD25F8-D6A0-403E-80E0-3A5AAEE52666}" destId="{D3A637FC-FB6D-4349-BF5B-D9D5D90E989D}" srcOrd="1" destOrd="0" presId="urn:microsoft.com/office/officeart/2005/8/layout/orgChart1"/>
    <dgm:cxn modelId="{3021CB69-2F9E-43BE-99D1-53D40619E8A1}" type="presParOf" srcId="{43249143-E87B-4DED-A68A-6B2FC6776B2E}" destId="{1D5E8C39-2845-4457-B38D-F64A6BC9E920}" srcOrd="1" destOrd="0" presId="urn:microsoft.com/office/officeart/2005/8/layout/orgChart1"/>
    <dgm:cxn modelId="{BEE6B285-348C-4C72-9D74-41C2A4D2ECD3}" type="presParOf" srcId="{43249143-E87B-4DED-A68A-6B2FC6776B2E}" destId="{C46CA28B-DFBD-4D30-98C2-09A35214BDA9}" srcOrd="2" destOrd="0" presId="urn:microsoft.com/office/officeart/2005/8/layout/orgChart1"/>
    <dgm:cxn modelId="{E083E7D0-695F-465C-B871-87AC27A2C828}" type="presParOf" srcId="{57160EB7-99FA-4D8B-8003-EBD9540B2804}" destId="{32F440B7-AB4E-4039-8A91-EA491416806B}" srcOrd="4" destOrd="0" presId="urn:microsoft.com/office/officeart/2005/8/layout/orgChart1"/>
    <dgm:cxn modelId="{52C213EA-E83C-4385-9AB3-FC8E6277CC00}" type="presParOf" srcId="{57160EB7-99FA-4D8B-8003-EBD9540B2804}" destId="{1771EA2A-9674-49EE-85AB-205E67C58BD5}" srcOrd="5" destOrd="0" presId="urn:microsoft.com/office/officeart/2005/8/layout/orgChart1"/>
    <dgm:cxn modelId="{B568160F-6101-4A71-BAE6-721D745258A2}" type="presParOf" srcId="{1771EA2A-9674-49EE-85AB-205E67C58BD5}" destId="{3234DCB8-5231-4480-B448-E89EEC6946B6}" srcOrd="0" destOrd="0" presId="urn:microsoft.com/office/officeart/2005/8/layout/orgChart1"/>
    <dgm:cxn modelId="{0C191249-038F-444D-BF37-6167B831F992}" type="presParOf" srcId="{3234DCB8-5231-4480-B448-E89EEC6946B6}" destId="{4E5BFA59-6E16-4644-A98E-4EF8E7359AC5}" srcOrd="0" destOrd="0" presId="urn:microsoft.com/office/officeart/2005/8/layout/orgChart1"/>
    <dgm:cxn modelId="{2E841599-4BC4-4DBF-A80C-2EE7B32370FE}" type="presParOf" srcId="{3234DCB8-5231-4480-B448-E89EEC6946B6}" destId="{F3B1F4BB-EFE2-4CE1-958F-89442E0D52D8}" srcOrd="1" destOrd="0" presId="urn:microsoft.com/office/officeart/2005/8/layout/orgChart1"/>
    <dgm:cxn modelId="{8F52711E-B15F-4E0E-9BF7-0682E2FBD7B0}" type="presParOf" srcId="{1771EA2A-9674-49EE-85AB-205E67C58BD5}" destId="{E89E052B-458B-4915-9CFD-5E84797AF969}" srcOrd="1" destOrd="0" presId="urn:microsoft.com/office/officeart/2005/8/layout/orgChart1"/>
    <dgm:cxn modelId="{4DDB15A3-F7F5-4C41-AAC2-7EDEA40DEEC2}" type="presParOf" srcId="{1771EA2A-9674-49EE-85AB-205E67C58BD5}" destId="{C35FF04D-59FA-4CA9-BFE9-F9F56E4C44B7}" srcOrd="2" destOrd="0" presId="urn:microsoft.com/office/officeart/2005/8/layout/orgChart1"/>
    <dgm:cxn modelId="{C49B62CE-0A69-4B1A-BD99-08CA74E58AEF}" type="presParOf" srcId="{57160EB7-99FA-4D8B-8003-EBD9540B2804}" destId="{7E857018-FB1B-4DA4-A369-3C6DA7675945}" srcOrd="6" destOrd="0" presId="urn:microsoft.com/office/officeart/2005/8/layout/orgChart1"/>
    <dgm:cxn modelId="{F4AAE1D9-607B-4729-B2A6-538D2081521B}" type="presParOf" srcId="{57160EB7-99FA-4D8B-8003-EBD9540B2804}" destId="{473276D8-EECA-4EE7-9FBC-72776E225513}" srcOrd="7" destOrd="0" presId="urn:microsoft.com/office/officeart/2005/8/layout/orgChart1"/>
    <dgm:cxn modelId="{B8E0A5F3-680A-4B92-9E60-A0F0C9525A92}" type="presParOf" srcId="{473276D8-EECA-4EE7-9FBC-72776E225513}" destId="{FE922E0A-2619-4AA6-A2D6-8E242BE4240A}" srcOrd="0" destOrd="0" presId="urn:microsoft.com/office/officeart/2005/8/layout/orgChart1"/>
    <dgm:cxn modelId="{7BFF3663-0AF0-4B23-8296-543D8D32FBAB}" type="presParOf" srcId="{FE922E0A-2619-4AA6-A2D6-8E242BE4240A}" destId="{E0BE9C41-6EDC-4A28-A450-90BD589D8974}" srcOrd="0" destOrd="0" presId="urn:microsoft.com/office/officeart/2005/8/layout/orgChart1"/>
    <dgm:cxn modelId="{5C71A787-0DBA-48D6-B866-660C89EF8C98}" type="presParOf" srcId="{FE922E0A-2619-4AA6-A2D6-8E242BE4240A}" destId="{76073C9A-BB60-4FA9-9EE3-F71FBC6ED2A0}" srcOrd="1" destOrd="0" presId="urn:microsoft.com/office/officeart/2005/8/layout/orgChart1"/>
    <dgm:cxn modelId="{5335E6DF-96D3-47B8-A42E-601B414614D5}" type="presParOf" srcId="{473276D8-EECA-4EE7-9FBC-72776E225513}" destId="{D9EA94B1-67B3-42C0-8643-E8BC69BD66F3}" srcOrd="1" destOrd="0" presId="urn:microsoft.com/office/officeart/2005/8/layout/orgChart1"/>
    <dgm:cxn modelId="{086438A2-9CDA-4981-9AA9-5E78592B201B}" type="presParOf" srcId="{473276D8-EECA-4EE7-9FBC-72776E225513}" destId="{A4984A5E-FE5D-42A5-980F-E505AC96916E}" srcOrd="2" destOrd="0" presId="urn:microsoft.com/office/officeart/2005/8/layout/orgChart1"/>
    <dgm:cxn modelId="{880B1CB9-2170-4C07-A19A-36747E3194A2}" type="presParOf" srcId="{FCE8F010-7267-47FB-A4F1-839DA8F8007A}" destId="{7806B660-0EBB-4EB7-BCA8-4D45CE544AC8}" srcOrd="2" destOrd="0" presId="urn:microsoft.com/office/officeart/2005/8/layout/orgChar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D1254-7BE9-4BC3-AB2A-64346AEB7650}">
      <dsp:nvSpPr>
        <dsp:cNvPr id="0" name=""/>
        <dsp:cNvSpPr/>
      </dsp:nvSpPr>
      <dsp:spPr>
        <a:xfrm>
          <a:off x="4488458" y="1775712"/>
          <a:ext cx="3127646" cy="313521"/>
        </a:xfrm>
        <a:custGeom>
          <a:avLst/>
          <a:gdLst/>
          <a:ahLst/>
          <a:cxnLst/>
          <a:rect l="0" t="0" r="0" b="0"/>
          <a:pathLst>
            <a:path>
              <a:moveTo>
                <a:pt x="0" y="0"/>
              </a:moveTo>
              <a:lnTo>
                <a:pt x="0" y="152426"/>
              </a:lnTo>
              <a:lnTo>
                <a:pt x="3127646" y="152426"/>
              </a:lnTo>
              <a:lnTo>
                <a:pt x="3127646" y="3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642FF7-FFC9-4AC0-B61C-7D93034C79CB}">
      <dsp:nvSpPr>
        <dsp:cNvPr id="0" name=""/>
        <dsp:cNvSpPr/>
      </dsp:nvSpPr>
      <dsp:spPr>
        <a:xfrm>
          <a:off x="4488458" y="1775712"/>
          <a:ext cx="1005967" cy="304438"/>
        </a:xfrm>
        <a:custGeom>
          <a:avLst/>
          <a:gdLst/>
          <a:ahLst/>
          <a:cxnLst/>
          <a:rect l="0" t="0" r="0" b="0"/>
          <a:pathLst>
            <a:path>
              <a:moveTo>
                <a:pt x="0" y="0"/>
              </a:moveTo>
              <a:lnTo>
                <a:pt x="0" y="143343"/>
              </a:lnTo>
              <a:lnTo>
                <a:pt x="1005967" y="143343"/>
              </a:lnTo>
              <a:lnTo>
                <a:pt x="1005967" y="3044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4395B5-F0A2-456A-A5B2-2881DE9BD2F0}">
      <dsp:nvSpPr>
        <dsp:cNvPr id="0" name=""/>
        <dsp:cNvSpPr/>
      </dsp:nvSpPr>
      <dsp:spPr>
        <a:xfrm>
          <a:off x="3333317" y="1775712"/>
          <a:ext cx="1155141" cy="313521"/>
        </a:xfrm>
        <a:custGeom>
          <a:avLst/>
          <a:gdLst/>
          <a:ahLst/>
          <a:cxnLst/>
          <a:rect l="0" t="0" r="0" b="0"/>
          <a:pathLst>
            <a:path>
              <a:moveTo>
                <a:pt x="1155141" y="0"/>
              </a:moveTo>
              <a:lnTo>
                <a:pt x="1155141" y="152426"/>
              </a:lnTo>
              <a:lnTo>
                <a:pt x="0" y="152426"/>
              </a:lnTo>
              <a:lnTo>
                <a:pt x="0" y="3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66DF1F-5A57-4FFF-ADE4-4B3F449E8379}">
      <dsp:nvSpPr>
        <dsp:cNvPr id="0" name=""/>
        <dsp:cNvSpPr/>
      </dsp:nvSpPr>
      <dsp:spPr>
        <a:xfrm>
          <a:off x="1214868" y="1775712"/>
          <a:ext cx="3273590" cy="313521"/>
        </a:xfrm>
        <a:custGeom>
          <a:avLst/>
          <a:gdLst/>
          <a:ahLst/>
          <a:cxnLst/>
          <a:rect l="0" t="0" r="0" b="0"/>
          <a:pathLst>
            <a:path>
              <a:moveTo>
                <a:pt x="3273590" y="0"/>
              </a:moveTo>
              <a:lnTo>
                <a:pt x="3273590" y="152426"/>
              </a:lnTo>
              <a:lnTo>
                <a:pt x="0" y="152426"/>
              </a:lnTo>
              <a:lnTo>
                <a:pt x="0" y="3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F8D8C0-4737-427B-AECD-D2ED8A17F279}">
      <dsp:nvSpPr>
        <dsp:cNvPr id="0" name=""/>
        <dsp:cNvSpPr/>
      </dsp:nvSpPr>
      <dsp:spPr>
        <a:xfrm>
          <a:off x="377137" y="8311"/>
          <a:ext cx="8222642" cy="1767400"/>
        </a:xfrm>
        <a:prstGeom prst="rect">
          <a:avLst/>
        </a:prstGeom>
        <a:solidFill>
          <a:srgbClr val="F4D8E1"/>
        </a:solidFill>
        <a:ln w="57150" cap="flat" cmpd="sng" algn="ctr">
          <a:solidFill>
            <a:srgbClr val="00315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a:lnSpc>
              <a:spcPct val="90000"/>
            </a:lnSpc>
            <a:spcBef>
              <a:spcPct val="0"/>
            </a:spcBef>
            <a:spcAft>
              <a:spcPct val="35000"/>
            </a:spcAft>
            <a:buNone/>
          </a:pPr>
          <a:r>
            <a:rPr lang="en-US" sz="6000" b="1" kern="1200" dirty="0">
              <a:solidFill>
                <a:srgbClr val="003159"/>
              </a:solidFill>
            </a:rPr>
            <a:t>Tuition Fee Loan</a:t>
          </a:r>
        </a:p>
      </dsp:txBody>
      <dsp:txXfrm>
        <a:off x="377137" y="8311"/>
        <a:ext cx="8222642" cy="1767400"/>
      </dsp:txXfrm>
    </dsp:sp>
    <dsp:sp modelId="{AB524C38-5A30-4728-9E56-4074D89169EF}">
      <dsp:nvSpPr>
        <dsp:cNvPr id="0" name=""/>
        <dsp:cNvSpPr/>
      </dsp:nvSpPr>
      <dsp:spPr>
        <a:xfrm>
          <a:off x="359624" y="2089233"/>
          <a:ext cx="1710488" cy="1160664"/>
        </a:xfrm>
        <a:prstGeom prst="rect">
          <a:avLst/>
        </a:prstGeom>
        <a:solidFill>
          <a:srgbClr val="F4D8E1"/>
        </a:solidFill>
        <a:ln w="28575" cap="flat" cmpd="sng" algn="ctr">
          <a:solidFill>
            <a:srgbClr val="00315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3159"/>
              </a:solidFill>
            </a:rPr>
            <a:t>Paid Directly to the University</a:t>
          </a:r>
        </a:p>
      </dsp:txBody>
      <dsp:txXfrm>
        <a:off x="359624" y="2089233"/>
        <a:ext cx="1710488" cy="1160664"/>
      </dsp:txXfrm>
    </dsp:sp>
    <dsp:sp modelId="{D518D621-E9AB-4B8F-A391-831A10F10363}">
      <dsp:nvSpPr>
        <dsp:cNvPr id="0" name=""/>
        <dsp:cNvSpPr/>
      </dsp:nvSpPr>
      <dsp:spPr>
        <a:xfrm>
          <a:off x="2392302" y="2089233"/>
          <a:ext cx="1882031" cy="1160664"/>
        </a:xfrm>
        <a:prstGeom prst="rect">
          <a:avLst/>
        </a:prstGeom>
        <a:solidFill>
          <a:srgbClr val="F4D8E1"/>
        </a:solidFill>
        <a:ln w="28575" cap="flat" cmpd="sng" algn="ctr">
          <a:solidFill>
            <a:srgbClr val="00315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3159"/>
              </a:solidFill>
            </a:rPr>
            <a:t>Paid via Student Loans Company</a:t>
          </a:r>
        </a:p>
      </dsp:txBody>
      <dsp:txXfrm>
        <a:off x="2392302" y="2089233"/>
        <a:ext cx="1882031" cy="1160664"/>
      </dsp:txXfrm>
    </dsp:sp>
    <dsp:sp modelId="{4102649E-C493-4623-9BAD-7957DA7DC179}">
      <dsp:nvSpPr>
        <dsp:cNvPr id="0" name=""/>
        <dsp:cNvSpPr/>
      </dsp:nvSpPr>
      <dsp:spPr>
        <a:xfrm>
          <a:off x="4597995" y="2080150"/>
          <a:ext cx="1792861" cy="1217952"/>
        </a:xfrm>
        <a:prstGeom prst="rect">
          <a:avLst/>
        </a:prstGeom>
        <a:solidFill>
          <a:srgbClr val="F4D8E1"/>
        </a:solidFill>
        <a:ln w="28575" cap="flat" cmpd="sng" algn="ctr">
          <a:solidFill>
            <a:srgbClr val="00315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3159"/>
              </a:solidFill>
            </a:rPr>
            <a:t>Covers Tuition Fees Only</a:t>
          </a:r>
        </a:p>
      </dsp:txBody>
      <dsp:txXfrm>
        <a:off x="4597995" y="2080150"/>
        <a:ext cx="1792861" cy="1217952"/>
      </dsp:txXfrm>
    </dsp:sp>
    <dsp:sp modelId="{1327A502-F1E6-458C-8344-160188968E0A}">
      <dsp:nvSpPr>
        <dsp:cNvPr id="0" name=""/>
        <dsp:cNvSpPr/>
      </dsp:nvSpPr>
      <dsp:spPr>
        <a:xfrm>
          <a:off x="6711573" y="2089233"/>
          <a:ext cx="1809062" cy="1197608"/>
        </a:xfrm>
        <a:prstGeom prst="rect">
          <a:avLst/>
        </a:prstGeom>
        <a:solidFill>
          <a:srgbClr val="F4D8E1"/>
        </a:solidFill>
        <a:ln w="28575" cap="flat" cmpd="sng" algn="ctr">
          <a:solidFill>
            <a:srgbClr val="00315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3159"/>
              </a:solidFill>
            </a:rPr>
            <a:t>Max. Loan is £9,250</a:t>
          </a:r>
        </a:p>
      </dsp:txBody>
      <dsp:txXfrm>
        <a:off x="6711573" y="2089233"/>
        <a:ext cx="1809062" cy="11976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57018-FB1B-4DA4-A369-3C6DA7675945}">
      <dsp:nvSpPr>
        <dsp:cNvPr id="0" name=""/>
        <dsp:cNvSpPr/>
      </dsp:nvSpPr>
      <dsp:spPr>
        <a:xfrm>
          <a:off x="4476074" y="1787767"/>
          <a:ext cx="2997159" cy="328090"/>
        </a:xfrm>
        <a:custGeom>
          <a:avLst/>
          <a:gdLst/>
          <a:ahLst/>
          <a:cxnLst/>
          <a:rect l="0" t="0" r="0" b="0"/>
          <a:pathLst>
            <a:path>
              <a:moveTo>
                <a:pt x="0" y="0"/>
              </a:moveTo>
              <a:lnTo>
                <a:pt x="0" y="165139"/>
              </a:lnTo>
              <a:lnTo>
                <a:pt x="2997159" y="165139"/>
              </a:lnTo>
              <a:lnTo>
                <a:pt x="2997159" y="3280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F440B7-AB4E-4039-8A91-EA491416806B}">
      <dsp:nvSpPr>
        <dsp:cNvPr id="0" name=""/>
        <dsp:cNvSpPr/>
      </dsp:nvSpPr>
      <dsp:spPr>
        <a:xfrm>
          <a:off x="4476074" y="1787767"/>
          <a:ext cx="1119342" cy="328090"/>
        </a:xfrm>
        <a:custGeom>
          <a:avLst/>
          <a:gdLst/>
          <a:ahLst/>
          <a:cxnLst/>
          <a:rect l="0" t="0" r="0" b="0"/>
          <a:pathLst>
            <a:path>
              <a:moveTo>
                <a:pt x="0" y="0"/>
              </a:moveTo>
              <a:lnTo>
                <a:pt x="0" y="165139"/>
              </a:lnTo>
              <a:lnTo>
                <a:pt x="1119342" y="165139"/>
              </a:lnTo>
              <a:lnTo>
                <a:pt x="1119342" y="3280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4395B5-F0A2-456A-A5B2-2881DE9BD2F0}">
      <dsp:nvSpPr>
        <dsp:cNvPr id="0" name=""/>
        <dsp:cNvSpPr/>
      </dsp:nvSpPr>
      <dsp:spPr>
        <a:xfrm>
          <a:off x="3626308" y="1787767"/>
          <a:ext cx="849766" cy="325288"/>
        </a:xfrm>
        <a:custGeom>
          <a:avLst/>
          <a:gdLst/>
          <a:ahLst/>
          <a:cxnLst/>
          <a:rect l="0" t="0" r="0" b="0"/>
          <a:pathLst>
            <a:path>
              <a:moveTo>
                <a:pt x="849766" y="0"/>
              </a:moveTo>
              <a:lnTo>
                <a:pt x="849766" y="162337"/>
              </a:lnTo>
              <a:lnTo>
                <a:pt x="0" y="162337"/>
              </a:lnTo>
              <a:lnTo>
                <a:pt x="0" y="3252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66DF1F-5A57-4FFF-ADE4-4B3F449E8379}">
      <dsp:nvSpPr>
        <dsp:cNvPr id="0" name=""/>
        <dsp:cNvSpPr/>
      </dsp:nvSpPr>
      <dsp:spPr>
        <a:xfrm>
          <a:off x="1483446" y="1787767"/>
          <a:ext cx="2992628" cy="325288"/>
        </a:xfrm>
        <a:custGeom>
          <a:avLst/>
          <a:gdLst/>
          <a:ahLst/>
          <a:cxnLst/>
          <a:rect l="0" t="0" r="0" b="0"/>
          <a:pathLst>
            <a:path>
              <a:moveTo>
                <a:pt x="2992628" y="0"/>
              </a:moveTo>
              <a:lnTo>
                <a:pt x="2992628" y="162337"/>
              </a:lnTo>
              <a:lnTo>
                <a:pt x="0" y="162337"/>
              </a:lnTo>
              <a:lnTo>
                <a:pt x="0" y="3252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F8D8C0-4737-427B-AECD-D2ED8A17F279}">
      <dsp:nvSpPr>
        <dsp:cNvPr id="0" name=""/>
        <dsp:cNvSpPr/>
      </dsp:nvSpPr>
      <dsp:spPr>
        <a:xfrm>
          <a:off x="317376" y="0"/>
          <a:ext cx="8317396" cy="1787767"/>
        </a:xfrm>
        <a:prstGeom prst="rect">
          <a:avLst/>
        </a:prstGeom>
        <a:solidFill>
          <a:srgbClr val="F4D8E1"/>
        </a:solidFill>
        <a:ln w="57150" cap="flat" cmpd="sng" algn="ctr">
          <a:solidFill>
            <a:srgbClr val="00315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a:lnSpc>
              <a:spcPct val="90000"/>
            </a:lnSpc>
            <a:spcBef>
              <a:spcPct val="0"/>
            </a:spcBef>
            <a:spcAft>
              <a:spcPct val="35000"/>
            </a:spcAft>
            <a:buNone/>
          </a:pPr>
          <a:r>
            <a:rPr lang="en-US" sz="6000" b="1" kern="1200" dirty="0">
              <a:solidFill>
                <a:srgbClr val="003159"/>
              </a:solidFill>
            </a:rPr>
            <a:t>Maintenance Package</a:t>
          </a:r>
        </a:p>
      </dsp:txBody>
      <dsp:txXfrm>
        <a:off x="317376" y="0"/>
        <a:ext cx="8317396" cy="1787767"/>
      </dsp:txXfrm>
    </dsp:sp>
    <dsp:sp modelId="{AB524C38-5A30-4728-9E56-4074D89169EF}">
      <dsp:nvSpPr>
        <dsp:cNvPr id="0" name=""/>
        <dsp:cNvSpPr/>
      </dsp:nvSpPr>
      <dsp:spPr>
        <a:xfrm>
          <a:off x="618347" y="2113056"/>
          <a:ext cx="1730199" cy="1174039"/>
        </a:xfrm>
        <a:prstGeom prst="rect">
          <a:avLst/>
        </a:prstGeom>
        <a:solidFill>
          <a:srgbClr val="F4D8E1"/>
        </a:solidFill>
        <a:ln w="28575" cap="flat" cmpd="sng" algn="ctr">
          <a:solidFill>
            <a:srgbClr val="00315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3159"/>
              </a:solidFill>
            </a:rPr>
            <a:t>Paid Directly to the you!</a:t>
          </a:r>
        </a:p>
      </dsp:txBody>
      <dsp:txXfrm>
        <a:off x="618347" y="2113056"/>
        <a:ext cx="1730199" cy="1174039"/>
      </dsp:txXfrm>
    </dsp:sp>
    <dsp:sp modelId="{D518D621-E9AB-4B8F-A391-831A10F10363}">
      <dsp:nvSpPr>
        <dsp:cNvPr id="0" name=""/>
        <dsp:cNvSpPr/>
      </dsp:nvSpPr>
      <dsp:spPr>
        <a:xfrm>
          <a:off x="2674448" y="2113056"/>
          <a:ext cx="1903718" cy="1174039"/>
        </a:xfrm>
        <a:prstGeom prst="rect">
          <a:avLst/>
        </a:prstGeom>
        <a:solidFill>
          <a:srgbClr val="F4D8E1"/>
        </a:solidFill>
        <a:ln w="28575" cap="flat" cmpd="sng" algn="ctr">
          <a:solidFill>
            <a:srgbClr val="00315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3159"/>
              </a:solidFill>
            </a:rPr>
            <a:t>Paid in 3 instalments</a:t>
          </a:r>
        </a:p>
      </dsp:txBody>
      <dsp:txXfrm>
        <a:off x="2674448" y="2113056"/>
        <a:ext cx="1903718" cy="1174039"/>
      </dsp:txXfrm>
    </dsp:sp>
    <dsp:sp modelId="{4E5BFA59-6E16-4644-A98E-4EF8E7359AC5}">
      <dsp:nvSpPr>
        <dsp:cNvPr id="0" name=""/>
        <dsp:cNvSpPr/>
      </dsp:nvSpPr>
      <dsp:spPr>
        <a:xfrm>
          <a:off x="4819459" y="2115857"/>
          <a:ext cx="1551915" cy="1143420"/>
        </a:xfrm>
        <a:prstGeom prst="rect">
          <a:avLst/>
        </a:prstGeom>
        <a:solidFill>
          <a:srgbClr val="F4D8E1"/>
        </a:solidFill>
        <a:ln w="28575" cap="flat" cmpd="sng" algn="ctr">
          <a:solidFill>
            <a:srgbClr val="00315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3159"/>
              </a:solidFill>
            </a:rPr>
            <a:t>Based on Household Income</a:t>
          </a:r>
        </a:p>
      </dsp:txBody>
      <dsp:txXfrm>
        <a:off x="4819459" y="2115857"/>
        <a:ext cx="1551915" cy="1143420"/>
      </dsp:txXfrm>
    </dsp:sp>
    <dsp:sp modelId="{E0BE9C41-6EDC-4A28-A450-90BD589D8974}">
      <dsp:nvSpPr>
        <dsp:cNvPr id="0" name=""/>
        <dsp:cNvSpPr/>
      </dsp:nvSpPr>
      <dsp:spPr>
        <a:xfrm>
          <a:off x="6697276" y="2115857"/>
          <a:ext cx="1551915" cy="1143420"/>
        </a:xfrm>
        <a:prstGeom prst="rect">
          <a:avLst/>
        </a:prstGeom>
        <a:solidFill>
          <a:srgbClr val="F4D8E1"/>
        </a:solidFill>
        <a:ln w="28575" cap="flat" cmpd="sng" algn="ctr">
          <a:solidFill>
            <a:srgbClr val="00315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3159"/>
              </a:solidFill>
            </a:rPr>
            <a:t>Should be used for living expenses</a:t>
          </a:r>
        </a:p>
      </dsp:txBody>
      <dsp:txXfrm>
        <a:off x="6697276" y="2115857"/>
        <a:ext cx="1551915" cy="114342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3F8E26-C428-429F-A10F-5680065EE4E4}" type="datetimeFigureOut">
              <a:rPr lang="en-GB" smtClean="0"/>
              <a:t>20/04/2020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26405F-F1CC-4733-84FD-C7AFFDA57BF1}" type="slidenum">
              <a:rPr lang="en-GB" smtClean="0"/>
              <a:t>‹#›</a:t>
            </a:fld>
            <a:endParaRPr lang="en-GB"/>
          </a:p>
        </p:txBody>
      </p:sp>
    </p:spTree>
    <p:extLst>
      <p:ext uri="{BB962C8B-B14F-4D97-AF65-F5344CB8AC3E}">
        <p14:creationId xmlns:p14="http://schemas.microsoft.com/office/powerpoint/2010/main" val="1386103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everybody and we hope you are keeping well and taking care of yourselves.</a:t>
            </a:r>
          </a:p>
          <a:p>
            <a:endParaRPr lang="en-US" dirty="0"/>
          </a:p>
          <a:p>
            <a:r>
              <a:rPr lang="en-US" dirty="0"/>
              <a:t>This afternoon you got me (</a:t>
            </a:r>
            <a:r>
              <a:rPr lang="en-US" dirty="0" err="1"/>
              <a:t>Mr</a:t>
            </a:r>
            <a:r>
              <a:rPr lang="en-US" dirty="0"/>
              <a:t> Torrance) and </a:t>
            </a:r>
            <a:r>
              <a:rPr lang="en-US" dirty="0" err="1"/>
              <a:t>Mrs</a:t>
            </a:r>
            <a:r>
              <a:rPr lang="en-US" dirty="0"/>
              <a:t> </a:t>
            </a:r>
            <a:r>
              <a:rPr lang="en-US" dirty="0" err="1"/>
              <a:t>Gow</a:t>
            </a:r>
            <a:r>
              <a:rPr lang="en-US" dirty="0"/>
              <a:t> (say hello) hoping to briefly take you through the Student Finance process for university entry for September 2020. Like I said in the letter I sent to you we are not experts in this process at all and we usually have a representative from a university or student finance to deliver a session but this obviously hasn’t been possible. Another reason for this is that the process is very individual to students, parents and families and their financial situation. The idea of this session is to give you all the information available so that you can try and work out the impact of your own family circumstances on students finance from September.</a:t>
            </a:r>
          </a:p>
          <a:p>
            <a:endParaRPr lang="en-US" dirty="0"/>
          </a:p>
          <a:p>
            <a:endParaRPr lang="en-US" dirty="0"/>
          </a:p>
        </p:txBody>
      </p:sp>
      <p:sp>
        <p:nvSpPr>
          <p:cNvPr id="4" name="Slide Number Placeholder 3"/>
          <p:cNvSpPr>
            <a:spLocks noGrp="1"/>
          </p:cNvSpPr>
          <p:nvPr>
            <p:ph type="sldNum" sz="quarter" idx="5"/>
          </p:nvPr>
        </p:nvSpPr>
        <p:spPr/>
        <p:txBody>
          <a:bodyPr/>
          <a:lstStyle/>
          <a:p>
            <a:fld id="{0D26405F-F1CC-4733-84FD-C7AFFDA57BF1}" type="slidenum">
              <a:rPr lang="en-GB" smtClean="0"/>
              <a:t>1</a:t>
            </a:fld>
            <a:endParaRPr lang="en-GB"/>
          </a:p>
        </p:txBody>
      </p:sp>
    </p:spTree>
    <p:extLst>
      <p:ext uri="{BB962C8B-B14F-4D97-AF65-F5344CB8AC3E}">
        <p14:creationId xmlns:p14="http://schemas.microsoft.com/office/powerpoint/2010/main" val="1676538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create an account you are asked this question:</a:t>
            </a:r>
          </a:p>
          <a:p>
            <a:endParaRPr lang="en-US" dirty="0"/>
          </a:p>
          <a:p>
            <a:r>
              <a:rPr lang="en-US" dirty="0"/>
              <a:t>If you receive EMA, then the answer is Yes – this means it will try and link you details together. You will need some details from your EMA account/application. If you haven’t got them then you will need to phone Student Finance Wales and ask for it.</a:t>
            </a:r>
          </a:p>
          <a:p>
            <a:endParaRPr lang="en-US" dirty="0"/>
          </a:p>
          <a:p>
            <a:r>
              <a:rPr lang="en-US" dirty="0"/>
              <a:t>Otherwise, click No.</a:t>
            </a:r>
          </a:p>
          <a:p>
            <a:endParaRPr lang="en-US" dirty="0"/>
          </a:p>
          <a:p>
            <a:r>
              <a:rPr lang="en-US" dirty="0"/>
              <a:t>This application process will ask some of your personal details including university choice (don’t worry you can change it), bank account details (again you can change it) but it will also ask you for details of your parents who live with you in your household – they will then receive an email with an link to a separate account where it might ask for evidence of certain things you have said (annual earnings, benefit claims, </a:t>
            </a:r>
            <a:r>
              <a:rPr lang="en-US" dirty="0" err="1"/>
              <a:t>etc</a:t>
            </a:r>
            <a:r>
              <a:rPr lang="en-US" dirty="0"/>
              <a:t>) this could be a </a:t>
            </a:r>
            <a:r>
              <a:rPr lang="en-US" dirty="0" err="1"/>
              <a:t>payslip</a:t>
            </a:r>
            <a:r>
              <a:rPr lang="en-US" dirty="0"/>
              <a:t>, P60, benefit claim, etc.</a:t>
            </a:r>
          </a:p>
          <a:p>
            <a:endParaRPr lang="en-US" dirty="0"/>
          </a:p>
          <a:p>
            <a:r>
              <a:rPr lang="en-US" dirty="0"/>
              <a:t>You will then have a letter in a few weeks with all the amounts detailed.</a:t>
            </a:r>
          </a:p>
        </p:txBody>
      </p:sp>
      <p:sp>
        <p:nvSpPr>
          <p:cNvPr id="4" name="Slide Number Placeholder 3"/>
          <p:cNvSpPr>
            <a:spLocks noGrp="1"/>
          </p:cNvSpPr>
          <p:nvPr>
            <p:ph type="sldNum" sz="quarter" idx="5"/>
          </p:nvPr>
        </p:nvSpPr>
        <p:spPr/>
        <p:txBody>
          <a:bodyPr/>
          <a:lstStyle/>
          <a:p>
            <a:fld id="{0D26405F-F1CC-4733-84FD-C7AFFDA57BF1}" type="slidenum">
              <a:rPr lang="en-GB" smtClean="0"/>
              <a:t>12</a:t>
            </a:fld>
            <a:endParaRPr lang="en-GB"/>
          </a:p>
        </p:txBody>
      </p:sp>
    </p:spTree>
    <p:extLst>
      <p:ext uri="{BB962C8B-B14F-4D97-AF65-F5344CB8AC3E}">
        <p14:creationId xmlns:p14="http://schemas.microsoft.com/office/powerpoint/2010/main" val="124081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with, how much does it all actually cost?</a:t>
            </a:r>
          </a:p>
          <a:p>
            <a:endParaRPr lang="en-US" dirty="0"/>
          </a:p>
          <a:p>
            <a:r>
              <a:rPr lang="en-US" dirty="0"/>
              <a:t>There are three main expenditure for students each year for their university degree:</a:t>
            </a:r>
          </a:p>
          <a:p>
            <a:endParaRPr lang="en-US" dirty="0"/>
          </a:p>
          <a:p>
            <a:r>
              <a:rPr lang="en-US" dirty="0"/>
              <a:t>- Cost of studying a degree</a:t>
            </a:r>
          </a:p>
          <a:p>
            <a:pPr marL="171450" indent="-171450">
              <a:buFontTx/>
              <a:buChar char="-"/>
            </a:pPr>
            <a:r>
              <a:rPr lang="en-US" dirty="0"/>
              <a:t>Cost of accommodation</a:t>
            </a:r>
          </a:p>
          <a:p>
            <a:pPr marL="171450" indent="-171450">
              <a:buFontTx/>
              <a:buChar char="-"/>
            </a:pPr>
            <a:r>
              <a:rPr lang="en-US" dirty="0"/>
              <a:t>Cost of living</a:t>
            </a:r>
          </a:p>
          <a:p>
            <a:pPr marL="171450" indent="-171450">
              <a:buFontTx/>
              <a:buChar char="-"/>
            </a:pPr>
            <a:endParaRPr lang="en-US" dirty="0"/>
          </a:p>
          <a:p>
            <a:pPr marL="171450" indent="-171450">
              <a:buFontTx/>
              <a:buChar char="-"/>
            </a:pPr>
            <a:r>
              <a:rPr lang="en-US" dirty="0"/>
              <a:t>To give you a general idea, the tuition fee (which is the cost of studying a degree) is </a:t>
            </a:r>
            <a:r>
              <a:rPr lang="en-US" dirty="0" err="1"/>
              <a:t>approx</a:t>
            </a:r>
            <a:r>
              <a:rPr lang="en-US" dirty="0"/>
              <a:t> £9k a year – this is paid directly to a university (you never see this).</a:t>
            </a:r>
          </a:p>
          <a:p>
            <a:pPr marL="171450" indent="-171450">
              <a:buFontTx/>
              <a:buChar char="-"/>
            </a:pPr>
            <a:endParaRPr lang="en-US" dirty="0"/>
          </a:p>
          <a:p>
            <a:pPr marL="171450" indent="-171450">
              <a:buFontTx/>
              <a:buChar char="-"/>
            </a:pPr>
            <a:r>
              <a:rPr lang="en-US" dirty="0"/>
              <a:t>The average cost of accommodation is Wales (for example at Cardiff Met university in…….. – you have to pay this in installments 3 times a year.</a:t>
            </a:r>
          </a:p>
          <a:p>
            <a:pPr marL="171450" indent="-171450">
              <a:buFontTx/>
              <a:buChar char="-"/>
            </a:pPr>
            <a:endParaRPr lang="en-US" dirty="0"/>
          </a:p>
          <a:p>
            <a:pPr marL="171450" indent="-171450">
              <a:buFontTx/>
              <a:buChar char="-"/>
            </a:pPr>
            <a:r>
              <a:rPr lang="en-US" dirty="0"/>
              <a:t>Cost of living is food and drink, transport, and drink, books, and drink clothes, </a:t>
            </a:r>
            <a:r>
              <a:rPr lang="en-US" dirty="0" err="1"/>
              <a:t>etc</a:t>
            </a:r>
            <a:r>
              <a:rPr lang="en-US" dirty="0"/>
              <a:t> etc.</a:t>
            </a:r>
          </a:p>
        </p:txBody>
      </p:sp>
      <p:sp>
        <p:nvSpPr>
          <p:cNvPr id="4" name="Slide Number Placeholder 3"/>
          <p:cNvSpPr>
            <a:spLocks noGrp="1"/>
          </p:cNvSpPr>
          <p:nvPr>
            <p:ph type="sldNum" sz="quarter" idx="5"/>
          </p:nvPr>
        </p:nvSpPr>
        <p:spPr/>
        <p:txBody>
          <a:bodyPr/>
          <a:lstStyle/>
          <a:p>
            <a:fld id="{0D26405F-F1CC-4733-84FD-C7AFFDA57BF1}" type="slidenum">
              <a:rPr lang="en-GB" smtClean="0"/>
              <a:t>2</a:t>
            </a:fld>
            <a:endParaRPr lang="en-GB"/>
          </a:p>
        </p:txBody>
      </p:sp>
    </p:spTree>
    <p:extLst>
      <p:ext uri="{BB962C8B-B14F-4D97-AF65-F5344CB8AC3E}">
        <p14:creationId xmlns:p14="http://schemas.microsoft.com/office/powerpoint/2010/main" val="756462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different venues of financial support in Wales available to you all. They are a Tuition Fee Loan, Maintenance Grant, Maintenance Loan and Bursaries. We will go into this in more detail now. Just before we start being specific, the main things to note are Loans are what you have to pay back and Grants are what you are given and you never have to pay back. Also with the loans you don’t have to start paying back until you start earning above a certain amount.</a:t>
            </a:r>
          </a:p>
        </p:txBody>
      </p:sp>
      <p:sp>
        <p:nvSpPr>
          <p:cNvPr id="4" name="Slide Number Placeholder 3"/>
          <p:cNvSpPr>
            <a:spLocks noGrp="1"/>
          </p:cNvSpPr>
          <p:nvPr>
            <p:ph type="sldNum" sz="quarter" idx="5"/>
          </p:nvPr>
        </p:nvSpPr>
        <p:spPr/>
        <p:txBody>
          <a:bodyPr/>
          <a:lstStyle/>
          <a:p>
            <a:fld id="{0D26405F-F1CC-4733-84FD-C7AFFDA57BF1}" type="slidenum">
              <a:rPr lang="en-GB" smtClean="0"/>
              <a:t>3</a:t>
            </a:fld>
            <a:endParaRPr lang="en-GB"/>
          </a:p>
        </p:txBody>
      </p:sp>
    </p:spTree>
    <p:extLst>
      <p:ext uri="{BB962C8B-B14F-4D97-AF65-F5344CB8AC3E}">
        <p14:creationId xmlns:p14="http://schemas.microsoft.com/office/powerpoint/2010/main" val="2961155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you are eligible to a TUITION FEE LOAN, it is paid directly to your university by the STUDENT LOAN COMPANY. You never see this money. Everyone should be eligible for the full amount and that isn’t based on any other income. You just get it. It’s a loan so you will have to pay it back eventually. </a:t>
            </a:r>
          </a:p>
        </p:txBody>
      </p:sp>
      <p:sp>
        <p:nvSpPr>
          <p:cNvPr id="4" name="Slide Number Placeholder 3"/>
          <p:cNvSpPr>
            <a:spLocks noGrp="1"/>
          </p:cNvSpPr>
          <p:nvPr>
            <p:ph type="sldNum" sz="quarter" idx="5"/>
          </p:nvPr>
        </p:nvSpPr>
        <p:spPr/>
        <p:txBody>
          <a:bodyPr/>
          <a:lstStyle/>
          <a:p>
            <a:fld id="{0D26405F-F1CC-4733-84FD-C7AFFDA57BF1}" type="slidenum">
              <a:rPr lang="en-GB" smtClean="0"/>
              <a:t>4</a:t>
            </a:fld>
            <a:endParaRPr lang="en-GB"/>
          </a:p>
        </p:txBody>
      </p:sp>
    </p:spTree>
    <p:extLst>
      <p:ext uri="{BB962C8B-B14F-4D97-AF65-F5344CB8AC3E}">
        <p14:creationId xmlns:p14="http://schemas.microsoft.com/office/powerpoint/2010/main" val="1953100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Secondly, is a slightly new system that have been introduced by Student Finance Wales quite recently. This includes a mixture of grants and loans that you will receive 3 times a year (in installments) to pay for accommodation and other living costs. How much you get (grant vs loan) is based on your household income.</a:t>
            </a:r>
          </a:p>
        </p:txBody>
      </p:sp>
      <p:sp>
        <p:nvSpPr>
          <p:cNvPr id="4" name="Slide Number Placeholder 3"/>
          <p:cNvSpPr>
            <a:spLocks noGrp="1"/>
          </p:cNvSpPr>
          <p:nvPr>
            <p:ph type="sldNum" sz="quarter" idx="5"/>
          </p:nvPr>
        </p:nvSpPr>
        <p:spPr/>
        <p:txBody>
          <a:bodyPr/>
          <a:lstStyle/>
          <a:p>
            <a:fld id="{0D26405F-F1CC-4733-84FD-C7AFFDA57BF1}" type="slidenum">
              <a:rPr lang="en-GB" smtClean="0"/>
              <a:t>5</a:t>
            </a:fld>
            <a:endParaRPr lang="en-GB"/>
          </a:p>
        </p:txBody>
      </p:sp>
    </p:spTree>
    <p:extLst>
      <p:ext uri="{BB962C8B-B14F-4D97-AF65-F5344CB8AC3E}">
        <p14:creationId xmlns:p14="http://schemas.microsoft.com/office/powerpoint/2010/main" val="661280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most students who will be living away from home but outside on London, you should receive £9,225 a year (split into three installments of approx. £3000) but your current household income (that is the income of your parents) will determine how much of that is a Grant and how much is a loan. This is where you will have your own individual circumstances and you can start to work out how much you are likely to get. This can be used when you are choosing what accommodation to select at your universities. For example, if your household income is £27,000 then you will receive £9,225 a year but £6,947 will be a grant £2,278 will be a loan. The difference will not matter until after you have finished your degree and they start working out how much you have to pay back.</a:t>
            </a:r>
          </a:p>
          <a:p>
            <a:endParaRPr lang="en-US" dirty="0"/>
          </a:p>
          <a:p>
            <a:r>
              <a:rPr lang="en-US" dirty="0"/>
              <a:t>If you are planning to stay at home during your degree you are still eligible for money just less and also if you are attending a university in London the amount is greater, due to the higher cost of living.</a:t>
            </a:r>
          </a:p>
        </p:txBody>
      </p:sp>
      <p:sp>
        <p:nvSpPr>
          <p:cNvPr id="4" name="Slide Number Placeholder 3"/>
          <p:cNvSpPr>
            <a:spLocks noGrp="1"/>
          </p:cNvSpPr>
          <p:nvPr>
            <p:ph type="sldNum" sz="quarter" idx="5"/>
          </p:nvPr>
        </p:nvSpPr>
        <p:spPr/>
        <p:txBody>
          <a:bodyPr/>
          <a:lstStyle/>
          <a:p>
            <a:fld id="{0D26405F-F1CC-4733-84FD-C7AFFDA57BF1}" type="slidenum">
              <a:rPr lang="en-GB" smtClean="0"/>
              <a:t>6</a:t>
            </a:fld>
            <a:endParaRPr lang="en-GB"/>
          </a:p>
        </p:txBody>
      </p:sp>
    </p:spTree>
    <p:extLst>
      <p:ext uri="{BB962C8B-B14F-4D97-AF65-F5344CB8AC3E}">
        <p14:creationId xmlns:p14="http://schemas.microsoft.com/office/powerpoint/2010/main" val="2951560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options too, for a few of our students you find themselves in these different categories – you will b able to apply for these as part of the process.</a:t>
            </a:r>
          </a:p>
        </p:txBody>
      </p:sp>
      <p:sp>
        <p:nvSpPr>
          <p:cNvPr id="4" name="Slide Number Placeholder 3"/>
          <p:cNvSpPr>
            <a:spLocks noGrp="1"/>
          </p:cNvSpPr>
          <p:nvPr>
            <p:ph type="sldNum" sz="quarter" idx="5"/>
          </p:nvPr>
        </p:nvSpPr>
        <p:spPr/>
        <p:txBody>
          <a:bodyPr/>
          <a:lstStyle/>
          <a:p>
            <a:fld id="{0D26405F-F1CC-4733-84FD-C7AFFDA57BF1}" type="slidenum">
              <a:rPr lang="en-GB" smtClean="0"/>
              <a:t>7</a:t>
            </a:fld>
            <a:endParaRPr lang="en-GB"/>
          </a:p>
        </p:txBody>
      </p:sp>
    </p:spTree>
    <p:extLst>
      <p:ext uri="{BB962C8B-B14F-4D97-AF65-F5344CB8AC3E}">
        <p14:creationId xmlns:p14="http://schemas.microsoft.com/office/powerpoint/2010/main" val="342337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Studentfinancewales.co.uk</a:t>
            </a:r>
            <a:r>
              <a:rPr lang="en-US" dirty="0"/>
              <a:t> &gt; Login/Register</a:t>
            </a:r>
          </a:p>
          <a:p>
            <a:endParaRPr lang="en-US" dirty="0"/>
          </a:p>
        </p:txBody>
      </p:sp>
      <p:sp>
        <p:nvSpPr>
          <p:cNvPr id="4" name="Slide Number Placeholder 3"/>
          <p:cNvSpPr>
            <a:spLocks noGrp="1"/>
          </p:cNvSpPr>
          <p:nvPr>
            <p:ph type="sldNum" sz="quarter" idx="5"/>
          </p:nvPr>
        </p:nvSpPr>
        <p:spPr/>
        <p:txBody>
          <a:bodyPr/>
          <a:lstStyle/>
          <a:p>
            <a:fld id="{0D26405F-F1CC-4733-84FD-C7AFFDA57BF1}" type="slidenum">
              <a:rPr lang="en-GB" smtClean="0"/>
              <a:t>10</a:t>
            </a:fld>
            <a:endParaRPr lang="en-GB"/>
          </a:p>
        </p:txBody>
      </p:sp>
    </p:spTree>
    <p:extLst>
      <p:ext uri="{BB962C8B-B14F-4D97-AF65-F5344CB8AC3E}">
        <p14:creationId xmlns:p14="http://schemas.microsoft.com/office/powerpoint/2010/main" val="597407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might already have a login for EMA – you can login, if not Create an account</a:t>
            </a:r>
          </a:p>
        </p:txBody>
      </p:sp>
      <p:sp>
        <p:nvSpPr>
          <p:cNvPr id="4" name="Slide Number Placeholder 3"/>
          <p:cNvSpPr>
            <a:spLocks noGrp="1"/>
          </p:cNvSpPr>
          <p:nvPr>
            <p:ph type="sldNum" sz="quarter" idx="5"/>
          </p:nvPr>
        </p:nvSpPr>
        <p:spPr/>
        <p:txBody>
          <a:bodyPr/>
          <a:lstStyle/>
          <a:p>
            <a:fld id="{0D26405F-F1CC-4733-84FD-C7AFFDA57BF1}" type="slidenum">
              <a:rPr lang="en-GB" smtClean="0"/>
              <a:t>11</a:t>
            </a:fld>
            <a:endParaRPr lang="en-GB"/>
          </a:p>
        </p:txBody>
      </p:sp>
    </p:spTree>
    <p:extLst>
      <p:ext uri="{BB962C8B-B14F-4D97-AF65-F5344CB8AC3E}">
        <p14:creationId xmlns:p14="http://schemas.microsoft.com/office/powerpoint/2010/main" val="20612449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7" name="Rectangle 6">
            <a:extLst>
              <a:ext uri="{FF2B5EF4-FFF2-40B4-BE49-F238E27FC236}">
                <a16:creationId xmlns:a16="http://schemas.microsoft.com/office/drawing/2014/main" id="{80C3ABAE-C780-7645-96E6-14FFA3D92CBE}"/>
              </a:ext>
            </a:extLst>
          </p:cNvPr>
          <p:cNvSpPr/>
          <p:nvPr userDrawn="1"/>
        </p:nvSpPr>
        <p:spPr>
          <a:xfrm>
            <a:off x="0" y="5628968"/>
            <a:ext cx="4522839" cy="1219200"/>
          </a:xfrm>
          <a:prstGeom prst="rect">
            <a:avLst/>
          </a:prstGeom>
          <a:solidFill>
            <a:srgbClr val="3774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D2B2709-8DF1-E845-B0F5-8A839C011616}"/>
              </a:ext>
            </a:extLst>
          </p:cNvPr>
          <p:cNvSpPr/>
          <p:nvPr userDrawn="1"/>
        </p:nvSpPr>
        <p:spPr>
          <a:xfrm>
            <a:off x="0" y="5628968"/>
            <a:ext cx="4522839" cy="1219200"/>
          </a:xfrm>
          <a:prstGeom prst="rect">
            <a:avLst/>
          </a:prstGeom>
          <a:solidFill>
            <a:srgbClr val="3774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A91A275-FF4D-784B-BBBD-C1B24041CB01}"/>
              </a:ext>
            </a:extLst>
          </p:cNvPr>
          <p:cNvPicPr>
            <a:picLocks noChangeAspect="1"/>
          </p:cNvPicPr>
          <p:nvPr userDrawn="1"/>
        </p:nvPicPr>
        <p:blipFill>
          <a:blip r:embed="rId2"/>
          <a:stretch>
            <a:fillRect/>
          </a:stretch>
        </p:blipFill>
        <p:spPr>
          <a:xfrm>
            <a:off x="125562" y="5629865"/>
            <a:ext cx="968277" cy="1145458"/>
          </a:xfrm>
          <a:prstGeom prst="rect">
            <a:avLst/>
          </a:prstGeom>
        </p:spPr>
      </p:pic>
      <p:sp>
        <p:nvSpPr>
          <p:cNvPr id="10" name="TextBox 9">
            <a:extLst>
              <a:ext uri="{FF2B5EF4-FFF2-40B4-BE49-F238E27FC236}">
                <a16:creationId xmlns:a16="http://schemas.microsoft.com/office/drawing/2014/main" id="{1C745CBA-0C37-0246-B726-E70B17F0FB99}"/>
              </a:ext>
            </a:extLst>
          </p:cNvPr>
          <p:cNvSpPr txBox="1"/>
          <p:nvPr userDrawn="1"/>
        </p:nvSpPr>
        <p:spPr>
          <a:xfrm>
            <a:off x="1093839" y="5727559"/>
            <a:ext cx="3320845" cy="954107"/>
          </a:xfrm>
          <a:prstGeom prst="rect">
            <a:avLst/>
          </a:prstGeom>
          <a:noFill/>
        </p:spPr>
        <p:txBody>
          <a:bodyPr wrap="square" rtlCol="0">
            <a:spAutoFit/>
          </a:bodyPr>
          <a:lstStyle/>
          <a:p>
            <a:r>
              <a:rPr lang="en-US" sz="2800" b="1" i="1" dirty="0">
                <a:solidFill>
                  <a:schemeClr val="bg1"/>
                </a:solidFill>
                <a:effectLst>
                  <a:outerShdw blurRad="38100" dist="38100" dir="2700000" algn="tl">
                    <a:srgbClr val="000000">
                      <a:alpha val="43137"/>
                    </a:srgbClr>
                  </a:outerShdw>
                </a:effectLst>
              </a:rPr>
              <a:t>St. Joseph’s</a:t>
            </a:r>
          </a:p>
          <a:p>
            <a:r>
              <a:rPr lang="en-US" sz="2800" b="1" i="1" dirty="0">
                <a:solidFill>
                  <a:schemeClr val="bg1"/>
                </a:solidFill>
                <a:effectLst>
                  <a:outerShdw blurRad="38100" dist="38100" dir="2700000" algn="tl">
                    <a:srgbClr val="000000">
                      <a:alpha val="43137"/>
                    </a:srgbClr>
                  </a:outerShdw>
                </a:effectLst>
              </a:rPr>
              <a:t>Sixth Form Centre</a:t>
            </a:r>
          </a:p>
        </p:txBody>
      </p:sp>
    </p:spTree>
    <p:extLst>
      <p:ext uri="{BB962C8B-B14F-4D97-AF65-F5344CB8AC3E}">
        <p14:creationId xmlns:p14="http://schemas.microsoft.com/office/powerpoint/2010/main" val="2425682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BFBF639-9812-1542-9CB5-DEEEBA473843}" type="datetimeFigureOut">
              <a:rPr lang="en-US" smtClean="0"/>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92A2E-0BB5-9B44-B64B-6E64A454F43E}" type="slidenum">
              <a:rPr lang="en-US" smtClean="0"/>
              <a:t>‹#›</a:t>
            </a:fld>
            <a:endParaRPr lang="en-US"/>
          </a:p>
        </p:txBody>
      </p:sp>
    </p:spTree>
    <p:extLst>
      <p:ext uri="{BB962C8B-B14F-4D97-AF65-F5344CB8AC3E}">
        <p14:creationId xmlns:p14="http://schemas.microsoft.com/office/powerpoint/2010/main" val="1619362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BFBF639-9812-1542-9CB5-DEEEBA473843}" type="datetimeFigureOut">
              <a:rPr lang="en-US" smtClean="0"/>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92A2E-0BB5-9B44-B64B-6E64A454F43E}" type="slidenum">
              <a:rPr lang="en-US" smtClean="0"/>
              <a:t>‹#›</a:t>
            </a:fld>
            <a:endParaRPr lang="en-US"/>
          </a:p>
        </p:txBody>
      </p:sp>
    </p:spTree>
    <p:extLst>
      <p:ext uri="{BB962C8B-B14F-4D97-AF65-F5344CB8AC3E}">
        <p14:creationId xmlns:p14="http://schemas.microsoft.com/office/powerpoint/2010/main" val="1889508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BFBF639-9812-1542-9CB5-DEEEBA473843}" type="datetimeFigureOut">
              <a:rPr lang="en-US" smtClean="0"/>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92A2E-0BB5-9B44-B64B-6E64A454F43E}" type="slidenum">
              <a:rPr lang="en-US" smtClean="0"/>
              <a:t>‹#›</a:t>
            </a:fld>
            <a:endParaRPr lang="en-US"/>
          </a:p>
        </p:txBody>
      </p:sp>
    </p:spTree>
    <p:extLst>
      <p:ext uri="{BB962C8B-B14F-4D97-AF65-F5344CB8AC3E}">
        <p14:creationId xmlns:p14="http://schemas.microsoft.com/office/powerpoint/2010/main" val="258611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BFBF639-9812-1542-9CB5-DEEEBA473843}" type="datetimeFigureOut">
              <a:rPr lang="en-US" smtClean="0"/>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92A2E-0BB5-9B44-B64B-6E64A454F43E}" type="slidenum">
              <a:rPr lang="en-US" smtClean="0"/>
              <a:t>‹#›</a:t>
            </a:fld>
            <a:endParaRPr lang="en-US"/>
          </a:p>
        </p:txBody>
      </p:sp>
    </p:spTree>
    <p:extLst>
      <p:ext uri="{BB962C8B-B14F-4D97-AF65-F5344CB8AC3E}">
        <p14:creationId xmlns:p14="http://schemas.microsoft.com/office/powerpoint/2010/main" val="2345272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BFBF639-9812-1542-9CB5-DEEEBA473843}" type="datetimeFigureOut">
              <a:rPr lang="en-US" smtClean="0"/>
              <a:t>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92A2E-0BB5-9B44-B64B-6E64A454F43E}" type="slidenum">
              <a:rPr lang="en-US" smtClean="0"/>
              <a:t>‹#›</a:t>
            </a:fld>
            <a:endParaRPr lang="en-US"/>
          </a:p>
        </p:txBody>
      </p:sp>
    </p:spTree>
    <p:extLst>
      <p:ext uri="{BB962C8B-B14F-4D97-AF65-F5344CB8AC3E}">
        <p14:creationId xmlns:p14="http://schemas.microsoft.com/office/powerpoint/2010/main" val="2621205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BFBF639-9812-1542-9CB5-DEEEBA473843}" type="datetimeFigureOut">
              <a:rPr lang="en-US" smtClean="0"/>
              <a:t>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292A2E-0BB5-9B44-B64B-6E64A454F43E}" type="slidenum">
              <a:rPr lang="en-US" smtClean="0"/>
              <a:t>‹#›</a:t>
            </a:fld>
            <a:endParaRPr lang="en-US"/>
          </a:p>
        </p:txBody>
      </p:sp>
    </p:spTree>
    <p:extLst>
      <p:ext uri="{BB962C8B-B14F-4D97-AF65-F5344CB8AC3E}">
        <p14:creationId xmlns:p14="http://schemas.microsoft.com/office/powerpoint/2010/main" val="3200766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BBFBF639-9812-1542-9CB5-DEEEBA473843}" type="datetimeFigureOut">
              <a:rPr lang="en-US" smtClean="0"/>
              <a:t>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292A2E-0BB5-9B44-B64B-6E64A454F43E}" type="slidenum">
              <a:rPr lang="en-US" smtClean="0"/>
              <a:t>‹#›</a:t>
            </a:fld>
            <a:endParaRPr lang="en-US"/>
          </a:p>
        </p:txBody>
      </p:sp>
    </p:spTree>
    <p:extLst>
      <p:ext uri="{BB962C8B-B14F-4D97-AF65-F5344CB8AC3E}">
        <p14:creationId xmlns:p14="http://schemas.microsoft.com/office/powerpoint/2010/main" val="2102105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FBF639-9812-1542-9CB5-DEEEBA473843}" type="datetimeFigureOut">
              <a:rPr lang="en-US" smtClean="0"/>
              <a:t>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292A2E-0BB5-9B44-B64B-6E64A454F43E}" type="slidenum">
              <a:rPr lang="en-US" smtClean="0"/>
              <a:t>‹#›</a:t>
            </a:fld>
            <a:endParaRPr lang="en-US"/>
          </a:p>
        </p:txBody>
      </p:sp>
    </p:spTree>
    <p:extLst>
      <p:ext uri="{BB962C8B-B14F-4D97-AF65-F5344CB8AC3E}">
        <p14:creationId xmlns:p14="http://schemas.microsoft.com/office/powerpoint/2010/main" val="2207426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BFBF639-9812-1542-9CB5-DEEEBA473843}" type="datetimeFigureOut">
              <a:rPr lang="en-US" smtClean="0"/>
              <a:t>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92A2E-0BB5-9B44-B64B-6E64A454F43E}" type="slidenum">
              <a:rPr lang="en-US" smtClean="0"/>
              <a:t>‹#›</a:t>
            </a:fld>
            <a:endParaRPr lang="en-US"/>
          </a:p>
        </p:txBody>
      </p:sp>
    </p:spTree>
    <p:extLst>
      <p:ext uri="{BB962C8B-B14F-4D97-AF65-F5344CB8AC3E}">
        <p14:creationId xmlns:p14="http://schemas.microsoft.com/office/powerpoint/2010/main" val="4111892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BFBF639-9812-1542-9CB5-DEEEBA473843}" type="datetimeFigureOut">
              <a:rPr lang="en-US" smtClean="0"/>
              <a:t>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92A2E-0BB5-9B44-B64B-6E64A454F43E}" type="slidenum">
              <a:rPr lang="en-US" smtClean="0"/>
              <a:t>‹#›</a:t>
            </a:fld>
            <a:endParaRPr lang="en-US"/>
          </a:p>
        </p:txBody>
      </p:sp>
    </p:spTree>
    <p:extLst>
      <p:ext uri="{BB962C8B-B14F-4D97-AF65-F5344CB8AC3E}">
        <p14:creationId xmlns:p14="http://schemas.microsoft.com/office/powerpoint/2010/main" val="253214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BF639-9812-1542-9CB5-DEEEBA473843}" type="datetimeFigureOut">
              <a:rPr lang="en-US" smtClean="0"/>
              <a:t>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292A2E-0BB5-9B44-B64B-6E64A454F43E}" type="slidenum">
              <a:rPr lang="en-US" smtClean="0"/>
              <a:t>‹#›</a:t>
            </a:fld>
            <a:endParaRPr lang="en-US"/>
          </a:p>
        </p:txBody>
      </p:sp>
      <p:sp>
        <p:nvSpPr>
          <p:cNvPr id="8" name="Rectangle 7">
            <a:extLst>
              <a:ext uri="{FF2B5EF4-FFF2-40B4-BE49-F238E27FC236}">
                <a16:creationId xmlns:a16="http://schemas.microsoft.com/office/drawing/2014/main" id="{EB5235A9-B7A0-C641-A8C2-FB505C79EF40}"/>
              </a:ext>
            </a:extLst>
          </p:cNvPr>
          <p:cNvSpPr/>
          <p:nvPr userDrawn="1"/>
        </p:nvSpPr>
        <p:spPr>
          <a:xfrm>
            <a:off x="0" y="5628968"/>
            <a:ext cx="4522839" cy="1219200"/>
          </a:xfrm>
          <a:prstGeom prst="rect">
            <a:avLst/>
          </a:prstGeom>
          <a:solidFill>
            <a:srgbClr val="3774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0099433-9250-1340-8078-D648B8937978}"/>
              </a:ext>
            </a:extLst>
          </p:cNvPr>
          <p:cNvPicPr>
            <a:picLocks noChangeAspect="1"/>
          </p:cNvPicPr>
          <p:nvPr userDrawn="1"/>
        </p:nvPicPr>
        <p:blipFill>
          <a:blip r:embed="rId14"/>
          <a:stretch>
            <a:fillRect/>
          </a:stretch>
        </p:blipFill>
        <p:spPr>
          <a:xfrm>
            <a:off x="125562" y="5629865"/>
            <a:ext cx="968277" cy="1145458"/>
          </a:xfrm>
          <a:prstGeom prst="rect">
            <a:avLst/>
          </a:prstGeom>
        </p:spPr>
      </p:pic>
      <p:sp>
        <p:nvSpPr>
          <p:cNvPr id="11" name="TextBox 10">
            <a:extLst>
              <a:ext uri="{FF2B5EF4-FFF2-40B4-BE49-F238E27FC236}">
                <a16:creationId xmlns:a16="http://schemas.microsoft.com/office/drawing/2014/main" id="{77488106-BEDF-7B48-9F23-18658FDAD4E5}"/>
              </a:ext>
            </a:extLst>
          </p:cNvPr>
          <p:cNvSpPr txBox="1"/>
          <p:nvPr userDrawn="1"/>
        </p:nvSpPr>
        <p:spPr>
          <a:xfrm>
            <a:off x="1093839" y="5727559"/>
            <a:ext cx="3320845" cy="954107"/>
          </a:xfrm>
          <a:prstGeom prst="rect">
            <a:avLst/>
          </a:prstGeom>
          <a:noFill/>
        </p:spPr>
        <p:txBody>
          <a:bodyPr wrap="square" rtlCol="0">
            <a:spAutoFit/>
          </a:bodyPr>
          <a:lstStyle/>
          <a:p>
            <a:r>
              <a:rPr lang="en-US" sz="2800" b="1" i="1" dirty="0">
                <a:solidFill>
                  <a:schemeClr val="bg1"/>
                </a:solidFill>
                <a:effectLst>
                  <a:outerShdw blurRad="38100" dist="38100" dir="2700000" algn="tl">
                    <a:srgbClr val="000000">
                      <a:alpha val="43137"/>
                    </a:srgbClr>
                  </a:outerShdw>
                </a:effectLst>
              </a:rPr>
              <a:t>St. Joseph’s</a:t>
            </a:r>
          </a:p>
          <a:p>
            <a:r>
              <a:rPr lang="en-US" sz="2800" b="1" i="1" dirty="0">
                <a:solidFill>
                  <a:schemeClr val="bg1"/>
                </a:solidFill>
                <a:effectLst>
                  <a:outerShdw blurRad="38100" dist="38100" dir="2700000" algn="tl">
                    <a:srgbClr val="000000">
                      <a:alpha val="43137"/>
                    </a:srgbClr>
                  </a:outerShdw>
                </a:effectLst>
              </a:rPr>
              <a:t>Sixth Form Centre</a:t>
            </a:r>
          </a:p>
        </p:txBody>
      </p:sp>
    </p:spTree>
    <p:extLst>
      <p:ext uri="{BB962C8B-B14F-4D97-AF65-F5344CB8AC3E}">
        <p14:creationId xmlns:p14="http://schemas.microsoft.com/office/powerpoint/2010/main" val="3076966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www.leeds.ac.uk/" TargetMode="External"/><Relationship Id="rId13" Type="http://schemas.openxmlformats.org/officeDocument/2006/relationships/image" Target="../media/image10.png"/><Relationship Id="rId18" Type="http://schemas.openxmlformats.org/officeDocument/2006/relationships/hyperlink" Target="http://images.google.co.uk/imgres?imgurl=http://users.cs.cf.ac.uk/M.Veale/images/cflogo.jpg&amp;imgrefurl=http://users.cs.cf.ac.uk/M.Veale/&amp;usg=__3Vp5jeTKlWzqJJIPV-2xmkCVQtI=&amp;h=335&amp;w=350&amp;sz=61&amp;hl=en&amp;start=2&amp;um=1&amp;tbnid=wykyz7e44BKnTM:&amp;tbnh=115&amp;tbnw=120&amp;prev=/images?q=cardiff+university&amp;hl=en&amp;rlz=1T4ADBS_enGB286GB288&amp;um=1" TargetMode="External"/><Relationship Id="rId3" Type="http://schemas.openxmlformats.org/officeDocument/2006/relationships/hyperlink" Target="http://images.google.co.uk/imgres?imgurl=http://science.uwe.ac.uk/StateOfEnv/UWE%20new%20logo.jpg&amp;imgrefurl=http://science.uwe.ac.uk/StateOfEnv/SOTE.htm?printer=1&amp;usg=__S8fEmOswpC53BRtsoIIzaYi37tQ=&amp;h=591&amp;w=1417&amp;sz=37&amp;hl=en&amp;start=12&amp;um=1&amp;tbnid=yikL-libzfNVuM:&amp;tbnh=63&amp;tbnw=150&amp;prev=/images?q=uwe&amp;hl=en&amp;rlz=1T4ADBS_enGB286GB288&amp;um=1" TargetMode="External"/><Relationship Id="rId21" Type="http://schemas.openxmlformats.org/officeDocument/2006/relationships/image" Target="../media/image14.png"/><Relationship Id="rId7" Type="http://schemas.openxmlformats.org/officeDocument/2006/relationships/image" Target="../media/image7.png"/><Relationship Id="rId12" Type="http://schemas.openxmlformats.org/officeDocument/2006/relationships/hyperlink" Target="http://www.bath.ac.uk/" TargetMode="External"/><Relationship Id="rId17" Type="http://schemas.openxmlformats.org/officeDocument/2006/relationships/image" Target="../media/image12.jpeg"/><Relationship Id="rId2" Type="http://schemas.openxmlformats.org/officeDocument/2006/relationships/notesSlide" Target="../notesSlides/notesSlide2.xml"/><Relationship Id="rId16" Type="http://schemas.openxmlformats.org/officeDocument/2006/relationships/hyperlink" Target="http://images.google.co.uk/imgres?imgurl=http://www.rtpi.org.uk/download/1723/UCL.jpg&amp;imgrefurl=http://www.rtpi.org.uk/item/276&amp;usg=__TqaGWinHvZr23RVv7XPUZEI3iyI=&amp;h=297&amp;w=1004&amp;sz=26&amp;hl=en&amp;start=6&amp;um=1&amp;tbnid=3fLcqOAIEM7wnM:&amp;tbnh=44&amp;tbnw=149&amp;prev=/images?q=ucl+london&amp;hl=en&amp;rlz=1T4ADBS_enGB286GB288&amp;um=1" TargetMode="External"/><Relationship Id="rId20"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9.jpeg"/><Relationship Id="rId5" Type="http://schemas.openxmlformats.org/officeDocument/2006/relationships/hyperlink" Target="http://images.google.co.uk/imgres?imgurl=http://manchester.cervantes.es/FichasCultura/ImagenesEntidades/University%20of%20Swansea%20Wales.jpg&amp;imgrefurl=http://manchester.cervantes.es/FichasCultura/Ficha45975_44_2.htm&amp;usg=__X5CcLdUxcyK21YncvsdPA6gHEuE=&amp;h=846&amp;w=1181&amp;sz=282&amp;hl=en&amp;start=3&amp;um=1&amp;tbnid=1ZjwU7DcDx6bCM:&amp;tbnh=107&amp;tbnw=150&amp;prev=/images?q=swansea+university&amp;hl=en&amp;rlz=1T4ADBS_enGB286GB288&amp;um=1" TargetMode="External"/><Relationship Id="rId15" Type="http://schemas.openxmlformats.org/officeDocument/2006/relationships/image" Target="../media/image11.jpeg"/><Relationship Id="rId10" Type="http://schemas.openxmlformats.org/officeDocument/2006/relationships/hyperlink" Target="http://images.google.co.uk/imgres?imgurl=http://www.factary.com/images/logos/brighton.jpg&amp;imgrefurl=http://www.factary.com/factary_clients.html&amp;usg=__RcA8BNvACRFKPERUGq5u0k5SSmQ=&amp;h=197&amp;w=234&amp;sz=16&amp;hl=en&amp;start=13&amp;um=1&amp;tbnid=DE7dukzpolQ-SM:&amp;tbnh=92&amp;tbnw=109&amp;prev=/images?q=brighton+university&amp;hl=en&amp;rlz=1T4ADBS_enGB286GB288&amp;um=1" TargetMode="External"/><Relationship Id="rId19" Type="http://schemas.openxmlformats.org/officeDocument/2006/relationships/image" Target="../media/image13.jpeg"/><Relationship Id="rId4" Type="http://schemas.openxmlformats.org/officeDocument/2006/relationships/image" Target="../media/image5.jpeg"/><Relationship Id="rId9" Type="http://schemas.openxmlformats.org/officeDocument/2006/relationships/image" Target="../media/image8.png"/><Relationship Id="rId14" Type="http://schemas.openxmlformats.org/officeDocument/2006/relationships/hyperlink" Target="http://images.google.co.uk/imgres?imgurl=http://manchester.cervantes.es/FichasCultura/ImagenesEntidades/Manchester%20University%20Logo.jpg&amp;imgrefurl=http://manchester.cervantes.es/FichasCultura/Ficha52022_44_2.htm&amp;usg=__GSFrQggTJd60XsMMCP46PhHr8Gw=&amp;h=230&amp;w=544&amp;sz=20&amp;hl=en&amp;start=5&amp;um=1&amp;tbnid=HwXulg0rhNR5bM:&amp;tbnh=56&amp;tbnw=133&amp;prev=/images?q=manchester+university&amp;hl=en&amp;rlz=1T4ADBS_enGB286GB288&amp;um=1" TargetMode="External"/><Relationship Id="rId22"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jpe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8.jpe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4FBB2-B212-6E4A-B6A3-7B5754D59E4F}"/>
              </a:ext>
            </a:extLst>
          </p:cNvPr>
          <p:cNvSpPr>
            <a:spLocks noGrp="1"/>
          </p:cNvSpPr>
          <p:nvPr>
            <p:ph type="ctrTitle"/>
          </p:nvPr>
        </p:nvSpPr>
        <p:spPr>
          <a:xfrm>
            <a:off x="685800" y="1623530"/>
            <a:ext cx="7772400" cy="1470025"/>
          </a:xfrm>
        </p:spPr>
        <p:txBody>
          <a:bodyPr>
            <a:normAutofit/>
          </a:bodyPr>
          <a:lstStyle/>
          <a:p>
            <a:r>
              <a:rPr lang="en-US" sz="7200" b="1" dirty="0">
                <a:solidFill>
                  <a:srgbClr val="FF0000"/>
                </a:solidFill>
              </a:rPr>
              <a:t>Student Finance</a:t>
            </a:r>
          </a:p>
        </p:txBody>
      </p:sp>
      <p:sp>
        <p:nvSpPr>
          <p:cNvPr id="3" name="Subtitle 2">
            <a:extLst>
              <a:ext uri="{FF2B5EF4-FFF2-40B4-BE49-F238E27FC236}">
                <a16:creationId xmlns:a16="http://schemas.microsoft.com/office/drawing/2014/main" id="{B5A40BD3-28EC-3F42-B246-CFD27E925F0C}"/>
              </a:ext>
            </a:extLst>
          </p:cNvPr>
          <p:cNvSpPr>
            <a:spLocks noGrp="1"/>
          </p:cNvSpPr>
          <p:nvPr>
            <p:ph type="subTitle" idx="1"/>
          </p:nvPr>
        </p:nvSpPr>
        <p:spPr>
          <a:xfrm>
            <a:off x="1371599" y="2961861"/>
            <a:ext cx="6400800" cy="2514600"/>
          </a:xfrm>
        </p:spPr>
        <p:txBody>
          <a:bodyPr>
            <a:normAutofit/>
          </a:bodyPr>
          <a:lstStyle/>
          <a:p>
            <a:r>
              <a:rPr lang="en-US" b="1" dirty="0">
                <a:solidFill>
                  <a:schemeClr val="tx1"/>
                </a:solidFill>
              </a:rPr>
              <a:t>For Parents and Students</a:t>
            </a:r>
          </a:p>
          <a:p>
            <a:endParaRPr lang="en-US" b="1" dirty="0">
              <a:solidFill>
                <a:schemeClr val="tx1"/>
              </a:solidFill>
            </a:endParaRPr>
          </a:p>
          <a:p>
            <a:r>
              <a:rPr lang="en-US" b="1" i="1" dirty="0" err="1">
                <a:solidFill>
                  <a:schemeClr val="tx1"/>
                </a:solidFill>
              </a:rPr>
              <a:t>Mr</a:t>
            </a:r>
            <a:r>
              <a:rPr lang="en-US" b="1" i="1" dirty="0">
                <a:solidFill>
                  <a:schemeClr val="tx1"/>
                </a:solidFill>
              </a:rPr>
              <a:t> Torrance and </a:t>
            </a:r>
            <a:r>
              <a:rPr lang="en-US" b="1" i="1" dirty="0" err="1">
                <a:solidFill>
                  <a:schemeClr val="tx1"/>
                </a:solidFill>
              </a:rPr>
              <a:t>Mrs</a:t>
            </a:r>
            <a:r>
              <a:rPr lang="en-US" b="1" i="1" dirty="0">
                <a:solidFill>
                  <a:schemeClr val="tx1"/>
                </a:solidFill>
              </a:rPr>
              <a:t> </a:t>
            </a:r>
            <a:r>
              <a:rPr lang="en-US" b="1" i="1" dirty="0" err="1">
                <a:solidFill>
                  <a:schemeClr val="tx1"/>
                </a:solidFill>
              </a:rPr>
              <a:t>Gow</a:t>
            </a:r>
            <a:endParaRPr lang="en-US" b="1" i="1" dirty="0">
              <a:solidFill>
                <a:schemeClr val="tx1"/>
              </a:solidFill>
            </a:endParaRPr>
          </a:p>
        </p:txBody>
      </p:sp>
      <p:pic>
        <p:nvPicPr>
          <p:cNvPr id="4" name="Picture 3">
            <a:extLst>
              <a:ext uri="{FF2B5EF4-FFF2-40B4-BE49-F238E27FC236}">
                <a16:creationId xmlns:a16="http://schemas.microsoft.com/office/drawing/2014/main" id="{21922009-C434-3E44-BABA-1880B5E108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490" b="60905"/>
          <a:stretch/>
        </p:blipFill>
        <p:spPr>
          <a:xfrm>
            <a:off x="2178555" y="394743"/>
            <a:ext cx="4786889" cy="1451604"/>
          </a:xfrm>
          <a:prstGeom prst="rect">
            <a:avLst/>
          </a:prstGeom>
        </p:spPr>
      </p:pic>
      <p:pic>
        <p:nvPicPr>
          <p:cNvPr id="5" name="Picture 3" descr="C:\My Documents\Cardiff Met Logos\NEW CARDIFF MET LOGOS (staff)\cmetlogo.jpg">
            <a:extLst>
              <a:ext uri="{FF2B5EF4-FFF2-40B4-BE49-F238E27FC236}">
                <a16:creationId xmlns:a16="http://schemas.microsoft.com/office/drawing/2014/main" id="{95B61A97-1792-7C49-B00C-8B3B8AB63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7560" y="4796942"/>
            <a:ext cx="2308877" cy="679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601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D176F-6414-3649-B0E2-7F353D3C42F5}"/>
              </a:ext>
            </a:extLst>
          </p:cNvPr>
          <p:cNvSpPr>
            <a:spLocks noGrp="1"/>
          </p:cNvSpPr>
          <p:nvPr>
            <p:ph type="title"/>
          </p:nvPr>
        </p:nvSpPr>
        <p:spPr>
          <a:xfrm>
            <a:off x="457200" y="-103049"/>
            <a:ext cx="8229600" cy="1143000"/>
          </a:xfrm>
        </p:spPr>
        <p:txBody>
          <a:bodyPr/>
          <a:lstStyle/>
          <a:p>
            <a:r>
              <a:rPr lang="en-US" b="1" dirty="0"/>
              <a:t>Application Process – STEP 1</a:t>
            </a:r>
          </a:p>
        </p:txBody>
      </p:sp>
      <p:pic>
        <p:nvPicPr>
          <p:cNvPr id="5" name="Picture 4">
            <a:extLst>
              <a:ext uri="{FF2B5EF4-FFF2-40B4-BE49-F238E27FC236}">
                <a16:creationId xmlns:a16="http://schemas.microsoft.com/office/drawing/2014/main" id="{75F81693-5840-6C43-9CCB-43A6AA6C3A04}"/>
              </a:ext>
            </a:extLst>
          </p:cNvPr>
          <p:cNvPicPr>
            <a:picLocks noChangeAspect="1"/>
          </p:cNvPicPr>
          <p:nvPr/>
        </p:nvPicPr>
        <p:blipFill>
          <a:blip r:embed="rId3"/>
          <a:stretch>
            <a:fillRect/>
          </a:stretch>
        </p:blipFill>
        <p:spPr>
          <a:xfrm>
            <a:off x="1248355" y="1053550"/>
            <a:ext cx="7021002" cy="4388126"/>
          </a:xfrm>
          <a:prstGeom prst="rect">
            <a:avLst/>
          </a:prstGeom>
        </p:spPr>
      </p:pic>
    </p:spTree>
    <p:extLst>
      <p:ext uri="{BB962C8B-B14F-4D97-AF65-F5344CB8AC3E}">
        <p14:creationId xmlns:p14="http://schemas.microsoft.com/office/powerpoint/2010/main" val="542943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D176F-6414-3649-B0E2-7F353D3C42F5}"/>
              </a:ext>
            </a:extLst>
          </p:cNvPr>
          <p:cNvSpPr>
            <a:spLocks noGrp="1"/>
          </p:cNvSpPr>
          <p:nvPr>
            <p:ph type="title"/>
          </p:nvPr>
        </p:nvSpPr>
        <p:spPr>
          <a:xfrm>
            <a:off x="457200" y="-103049"/>
            <a:ext cx="8229600" cy="1143000"/>
          </a:xfrm>
        </p:spPr>
        <p:txBody>
          <a:bodyPr/>
          <a:lstStyle/>
          <a:p>
            <a:r>
              <a:rPr lang="en-US" b="1" dirty="0"/>
              <a:t>Application Process – STEP 2</a:t>
            </a:r>
          </a:p>
        </p:txBody>
      </p:sp>
      <p:pic>
        <p:nvPicPr>
          <p:cNvPr id="4" name="Picture 3">
            <a:extLst>
              <a:ext uri="{FF2B5EF4-FFF2-40B4-BE49-F238E27FC236}">
                <a16:creationId xmlns:a16="http://schemas.microsoft.com/office/drawing/2014/main" id="{C15D3636-8C7D-2A4F-9DAF-BD06CC68DB35}"/>
              </a:ext>
            </a:extLst>
          </p:cNvPr>
          <p:cNvPicPr>
            <a:picLocks noChangeAspect="1"/>
          </p:cNvPicPr>
          <p:nvPr/>
        </p:nvPicPr>
        <p:blipFill>
          <a:blip r:embed="rId3"/>
          <a:stretch>
            <a:fillRect/>
          </a:stretch>
        </p:blipFill>
        <p:spPr>
          <a:xfrm>
            <a:off x="1228476" y="1039951"/>
            <a:ext cx="7021002" cy="4388126"/>
          </a:xfrm>
          <a:prstGeom prst="rect">
            <a:avLst/>
          </a:prstGeom>
        </p:spPr>
      </p:pic>
    </p:spTree>
    <p:extLst>
      <p:ext uri="{BB962C8B-B14F-4D97-AF65-F5344CB8AC3E}">
        <p14:creationId xmlns:p14="http://schemas.microsoft.com/office/powerpoint/2010/main" val="2382706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D176F-6414-3649-B0E2-7F353D3C42F5}"/>
              </a:ext>
            </a:extLst>
          </p:cNvPr>
          <p:cNvSpPr>
            <a:spLocks noGrp="1"/>
          </p:cNvSpPr>
          <p:nvPr>
            <p:ph type="title"/>
          </p:nvPr>
        </p:nvSpPr>
        <p:spPr>
          <a:xfrm>
            <a:off x="457200" y="-103049"/>
            <a:ext cx="8229600" cy="1143000"/>
          </a:xfrm>
        </p:spPr>
        <p:txBody>
          <a:bodyPr/>
          <a:lstStyle/>
          <a:p>
            <a:r>
              <a:rPr lang="en-US" b="1" dirty="0"/>
              <a:t>Application Process – STEP 3</a:t>
            </a:r>
          </a:p>
        </p:txBody>
      </p:sp>
      <p:pic>
        <p:nvPicPr>
          <p:cNvPr id="5" name="Picture 4">
            <a:extLst>
              <a:ext uri="{FF2B5EF4-FFF2-40B4-BE49-F238E27FC236}">
                <a16:creationId xmlns:a16="http://schemas.microsoft.com/office/drawing/2014/main" id="{686EF374-BBE5-1244-AEFF-0779E3B168CA}"/>
              </a:ext>
            </a:extLst>
          </p:cNvPr>
          <p:cNvPicPr>
            <a:picLocks noChangeAspect="1"/>
          </p:cNvPicPr>
          <p:nvPr/>
        </p:nvPicPr>
        <p:blipFill>
          <a:blip r:embed="rId3"/>
          <a:stretch>
            <a:fillRect/>
          </a:stretch>
        </p:blipFill>
        <p:spPr>
          <a:xfrm>
            <a:off x="1061499" y="1039951"/>
            <a:ext cx="7021002" cy="4388127"/>
          </a:xfrm>
          <a:prstGeom prst="rect">
            <a:avLst/>
          </a:prstGeom>
        </p:spPr>
      </p:pic>
    </p:spTree>
    <p:extLst>
      <p:ext uri="{BB962C8B-B14F-4D97-AF65-F5344CB8AC3E}">
        <p14:creationId xmlns:p14="http://schemas.microsoft.com/office/powerpoint/2010/main" val="1205340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6278"/>
            <a:ext cx="9188245" cy="1143000"/>
          </a:xfrm>
        </p:spPr>
        <p:txBody>
          <a:bodyPr>
            <a:normAutofit fontScale="90000"/>
          </a:bodyPr>
          <a:lstStyle/>
          <a:p>
            <a:r>
              <a:rPr lang="en-GB" b="1" dirty="0"/>
              <a:t>UCAS Offers</a:t>
            </a:r>
            <a:br>
              <a:rPr lang="en-GB" dirty="0"/>
            </a:br>
            <a:endParaRPr lang="en-GB" dirty="0"/>
          </a:p>
        </p:txBody>
      </p:sp>
    </p:spTree>
    <p:extLst>
      <p:ext uri="{BB962C8B-B14F-4D97-AF65-F5344CB8AC3E}">
        <p14:creationId xmlns:p14="http://schemas.microsoft.com/office/powerpoint/2010/main" val="4130968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6278"/>
            <a:ext cx="9188245" cy="1143000"/>
          </a:xfrm>
        </p:spPr>
        <p:txBody>
          <a:bodyPr>
            <a:normAutofit fontScale="90000"/>
          </a:bodyPr>
          <a:lstStyle/>
          <a:p>
            <a:r>
              <a:rPr lang="en-GB" b="1" dirty="0"/>
              <a:t>Any queries or questions?</a:t>
            </a:r>
            <a:br>
              <a:rPr lang="en-GB" dirty="0"/>
            </a:br>
            <a:endParaRPr lang="en-GB" dirty="0"/>
          </a:p>
        </p:txBody>
      </p:sp>
    </p:spTree>
    <p:extLst>
      <p:ext uri="{BB962C8B-B14F-4D97-AF65-F5344CB8AC3E}">
        <p14:creationId xmlns:p14="http://schemas.microsoft.com/office/powerpoint/2010/main" val="3353468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162136" y="-112046"/>
            <a:ext cx="8686800" cy="1143000"/>
          </a:xfrm>
        </p:spPr>
        <p:txBody>
          <a:bodyPr rtlCol="0">
            <a:noAutofit/>
          </a:bodyPr>
          <a:lstStyle/>
          <a:p>
            <a:pPr>
              <a:defRPr/>
            </a:pPr>
            <a:br>
              <a:rPr lang="en-GB" sz="3200" b="1" u="sng">
                <a:solidFill>
                  <a:srgbClr val="002060"/>
                </a:solidFill>
                <a:latin typeface="Comic Sans MS" panose="030F0702030302020204" pitchFamily="66" charset="0"/>
                <a:cs typeface="Arial" charset="0"/>
              </a:rPr>
            </a:br>
            <a:r>
              <a:rPr lang="en-GB" sz="3600" b="1">
                <a:solidFill>
                  <a:srgbClr val="002060"/>
                </a:solidFill>
                <a:latin typeface="+mn-lt"/>
                <a:cs typeface="Arial" charset="0"/>
              </a:rPr>
              <a:t>The cost of studying a degree</a:t>
            </a:r>
            <a:br>
              <a:rPr lang="en-GB" sz="3200" b="1" u="sng">
                <a:solidFill>
                  <a:srgbClr val="002060"/>
                </a:solidFill>
                <a:latin typeface="Comic Sans MS" panose="030F0702030302020204" pitchFamily="66" charset="0"/>
                <a:cs typeface="Arial" charset="0"/>
              </a:rPr>
            </a:br>
            <a:endParaRPr lang="en-US" sz="3200" u="sng">
              <a:solidFill>
                <a:srgbClr val="002060"/>
              </a:solidFill>
              <a:latin typeface="Comic Sans MS" panose="030F0702030302020204" pitchFamily="66" charset="0"/>
            </a:endParaRPr>
          </a:p>
        </p:txBody>
      </p:sp>
      <p:sp>
        <p:nvSpPr>
          <p:cNvPr id="23" name="Content Placeholder 2"/>
          <p:cNvSpPr>
            <a:spLocks noGrp="1"/>
          </p:cNvSpPr>
          <p:nvPr>
            <p:ph idx="1"/>
          </p:nvPr>
        </p:nvSpPr>
        <p:spPr>
          <a:xfrm>
            <a:off x="0" y="3975907"/>
            <a:ext cx="9144000" cy="4352925"/>
          </a:xfrm>
        </p:spPr>
        <p:txBody>
          <a:bodyPr rtlCol="0">
            <a:normAutofit/>
          </a:bodyPr>
          <a:lstStyle/>
          <a:p>
            <a:pPr marL="0" indent="0" algn="ctr">
              <a:buNone/>
              <a:defRPr/>
            </a:pPr>
            <a:r>
              <a:rPr lang="en-GB" sz="2400" dirty="0">
                <a:solidFill>
                  <a:srgbClr val="002060"/>
                </a:solidFill>
                <a:latin typeface="Calibri" panose="020F0502020204030204" pitchFamily="34" charset="0"/>
                <a:cs typeface="Calibri" panose="020F0502020204030204" pitchFamily="34" charset="0"/>
              </a:rPr>
              <a:t>HEI’s will be able to charge up to </a:t>
            </a:r>
            <a:r>
              <a:rPr lang="en-GB" sz="2400" b="1" dirty="0">
                <a:solidFill>
                  <a:srgbClr val="002060"/>
                </a:solidFill>
                <a:latin typeface="Calibri" panose="020F0502020204030204" pitchFamily="34" charset="0"/>
                <a:cs typeface="Calibri" panose="020F0502020204030204" pitchFamily="34" charset="0"/>
              </a:rPr>
              <a:t>£9,295 </a:t>
            </a:r>
            <a:r>
              <a:rPr lang="en-GB" sz="2400" dirty="0">
                <a:solidFill>
                  <a:srgbClr val="002060"/>
                </a:solidFill>
                <a:latin typeface="Calibri" panose="020F0502020204030204" pitchFamily="34" charset="0"/>
                <a:cs typeface="Calibri" panose="020F0502020204030204" pitchFamily="34" charset="0"/>
              </a:rPr>
              <a:t>for students starting university in 2020 in England and Wales. </a:t>
            </a:r>
            <a:br>
              <a:rPr lang="en-GB" sz="2400" dirty="0">
                <a:solidFill>
                  <a:srgbClr val="002060"/>
                </a:solidFill>
                <a:latin typeface="Calibri" panose="020F0502020204030204" pitchFamily="34" charset="0"/>
                <a:cs typeface="Calibri" panose="020F0502020204030204" pitchFamily="34" charset="0"/>
              </a:rPr>
            </a:br>
            <a:br>
              <a:rPr lang="en-GB" sz="2400" dirty="0">
                <a:solidFill>
                  <a:srgbClr val="002060"/>
                </a:solidFill>
                <a:latin typeface="Calibri" panose="020F0502020204030204" pitchFamily="34" charset="0"/>
                <a:cs typeface="Calibri" panose="020F0502020204030204" pitchFamily="34" charset="0"/>
              </a:rPr>
            </a:br>
            <a:r>
              <a:rPr lang="en-GB" sz="2400" dirty="0">
                <a:solidFill>
                  <a:srgbClr val="002060"/>
                </a:solidFill>
                <a:latin typeface="Calibri" panose="020F0502020204030204" pitchFamily="34" charset="0"/>
                <a:cs typeface="Calibri" panose="020F0502020204030204" pitchFamily="34" charset="0"/>
              </a:rPr>
              <a:t>Most Welsh university fees are currently £9,000 pa</a:t>
            </a:r>
            <a:br>
              <a:rPr lang="en-GB" sz="2400" dirty="0">
                <a:solidFill>
                  <a:srgbClr val="002060"/>
                </a:solidFill>
                <a:latin typeface="Calibri" panose="020F0502020204030204" pitchFamily="34" charset="0"/>
                <a:cs typeface="Calibri" panose="020F0502020204030204" pitchFamily="34" charset="0"/>
              </a:rPr>
            </a:br>
            <a:endParaRPr lang="en-GB" sz="2000" dirty="0">
              <a:solidFill>
                <a:srgbClr val="002060"/>
              </a:solidFill>
              <a:latin typeface="Comic Sans MS" panose="030F0702030302020204" pitchFamily="66" charset="0"/>
            </a:endParaRPr>
          </a:p>
          <a:p>
            <a:pPr>
              <a:buNone/>
              <a:defRPr/>
            </a:pPr>
            <a:r>
              <a:rPr lang="en-GB" sz="2000" dirty="0">
                <a:solidFill>
                  <a:srgbClr val="002060"/>
                </a:solidFill>
                <a:latin typeface="Comic Sans MS" panose="030F0702030302020204" pitchFamily="66" charset="0"/>
              </a:rPr>
              <a:t>	</a:t>
            </a:r>
            <a:endParaRPr lang="en-US" sz="2000" dirty="0">
              <a:solidFill>
                <a:srgbClr val="002060"/>
              </a:solidFill>
              <a:latin typeface="Comic Sans MS" panose="030F0702030302020204" pitchFamily="66" charset="0"/>
            </a:endParaRPr>
          </a:p>
        </p:txBody>
      </p:sp>
      <p:pic>
        <p:nvPicPr>
          <p:cNvPr id="24" name="Picture 24" descr="http://tbn3.google.com/images?q=tbn:yikL-libzfNVuM:http://science.uwe.ac.uk/StateOfEnv/UWE%2520new%2520logo.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25" y="765151"/>
            <a:ext cx="167066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6" descr="http://tbn0.google.com/images?q=tbn:1ZjwU7DcDx6bCM:http://manchester.cervantes.es/FichasCultura/ImagenesEntidades/University%2520of%2520Swansea%2520Wales.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6021" y="960411"/>
            <a:ext cx="15081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9" descr="Logo Prifysgol Aberystwyth / Aberystwyth University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3946" y="907184"/>
            <a:ext cx="173434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descr="University of Leed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4936" y="1160892"/>
            <a:ext cx="1506451" cy="56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4" descr="http://tbn1.google.com/images?q=tbn:DE7dukzpolQ-SM:http://www.factary.com/images/logos/brighton.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52788" y="528888"/>
            <a:ext cx="1122715"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University of Bath - logo">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7644" y="2177268"/>
            <a:ext cx="140758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 descr="http://tbn2.google.com/images?q=tbn:HwXulg0rhNR5bM:http://manchester.cervantes.es/FichasCultura/ImagenesEntidades/Manchester%2520University%2520Logo.jpg">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3322" y="3341583"/>
            <a:ext cx="120147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0" descr="http://tbn0.google.com/images?q=tbn:3fLcqOAIEM7wnM:http://www.rtpi.org.uk/download/1723/UCL.jpg">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85996" y="3065451"/>
            <a:ext cx="1498071"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descr="http://tbn2.google.com/images?q=tbn:wykyz7e44BKnTM:http://users.cs.cf.ac.uk/M.Veale/images/cflogo.jpg">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53282" y="3137707"/>
            <a:ext cx="92330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descr="C:\My Documents\Cardiff Met Logos\NEW CARDIFF MET LOGOS (staff)\cmetlogo.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51098" y="1979586"/>
            <a:ext cx="2308877" cy="679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21"/>
          <a:stretch>
            <a:fillRect/>
          </a:stretch>
        </p:blipFill>
        <p:spPr>
          <a:xfrm>
            <a:off x="6760464" y="1957559"/>
            <a:ext cx="1662925" cy="701546"/>
          </a:xfrm>
          <a:prstGeom prst="rect">
            <a:avLst/>
          </a:prstGeom>
        </p:spPr>
      </p:pic>
      <p:pic>
        <p:nvPicPr>
          <p:cNvPr id="4" name="Picture 3"/>
          <p:cNvPicPr>
            <a:picLocks noChangeAspect="1"/>
          </p:cNvPicPr>
          <p:nvPr/>
        </p:nvPicPr>
        <p:blipFill rotWithShape="1">
          <a:blip r:embed="rId22"/>
          <a:srcRect l="25520" t="14338" r="27320" b="12356"/>
          <a:stretch/>
        </p:blipFill>
        <p:spPr>
          <a:xfrm>
            <a:off x="7156138" y="3005466"/>
            <a:ext cx="858008" cy="888573"/>
          </a:xfrm>
          <a:prstGeom prst="rect">
            <a:avLst/>
          </a:prstGeom>
        </p:spPr>
      </p:pic>
    </p:spTree>
    <p:extLst>
      <p:ext uri="{BB962C8B-B14F-4D97-AF65-F5344CB8AC3E}">
        <p14:creationId xmlns:p14="http://schemas.microsoft.com/office/powerpoint/2010/main" val="2902317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477193" y="0"/>
            <a:ext cx="4882598" cy="10130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chemeClr val="accent1">
                    <a:lumMod val="50000"/>
                  </a:schemeClr>
                </a:solidFill>
                <a:latin typeface="+mn-lt"/>
              </a:rPr>
              <a:t>Finance Support - Wales</a:t>
            </a:r>
          </a:p>
        </p:txBody>
      </p:sp>
      <p:sp>
        <p:nvSpPr>
          <p:cNvPr id="9" name="Hexagon 8"/>
          <p:cNvSpPr/>
          <p:nvPr/>
        </p:nvSpPr>
        <p:spPr>
          <a:xfrm>
            <a:off x="116378" y="1248381"/>
            <a:ext cx="3250277" cy="1716732"/>
          </a:xfrm>
          <a:prstGeom prst="hexagon">
            <a:avLst/>
          </a:prstGeom>
          <a:solidFill>
            <a:srgbClr val="FAD3E8"/>
          </a:solidFill>
          <a:ln w="57150">
            <a:solidFill>
              <a:srgbClr val="0026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64B"/>
                </a:solidFill>
              </a:rPr>
              <a:t>Tuition Fee Loan</a:t>
            </a:r>
          </a:p>
        </p:txBody>
      </p:sp>
      <p:sp>
        <p:nvSpPr>
          <p:cNvPr id="10" name="Hexagon 9"/>
          <p:cNvSpPr/>
          <p:nvPr/>
        </p:nvSpPr>
        <p:spPr>
          <a:xfrm>
            <a:off x="116378" y="3693397"/>
            <a:ext cx="3250277" cy="1716732"/>
          </a:xfrm>
          <a:prstGeom prst="hexagon">
            <a:avLst/>
          </a:prstGeom>
          <a:solidFill>
            <a:srgbClr val="012F51"/>
          </a:solidFill>
          <a:ln w="57150">
            <a:solidFill>
              <a:srgbClr val="FAD3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Maintenance Loan</a:t>
            </a:r>
          </a:p>
        </p:txBody>
      </p:sp>
      <p:sp>
        <p:nvSpPr>
          <p:cNvPr id="11" name="Hexagon 10"/>
          <p:cNvSpPr/>
          <p:nvPr/>
        </p:nvSpPr>
        <p:spPr>
          <a:xfrm>
            <a:off x="5659892" y="1128746"/>
            <a:ext cx="3399798" cy="1716732"/>
          </a:xfrm>
          <a:prstGeom prst="hexagon">
            <a:avLst/>
          </a:prstGeom>
          <a:solidFill>
            <a:srgbClr val="012F51"/>
          </a:solidFill>
          <a:ln w="57150">
            <a:solidFill>
              <a:srgbClr val="FAD3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Maintenance Grant</a:t>
            </a:r>
          </a:p>
        </p:txBody>
      </p:sp>
      <p:pic>
        <p:nvPicPr>
          <p:cNvPr id="12" name="Picture 2" descr="Image result for student finance wales logo"/>
          <p:cNvPicPr>
            <a:picLocks noChangeAspect="1" noChangeArrowheads="1"/>
          </p:cNvPicPr>
          <p:nvPr/>
        </p:nvPicPr>
        <p:blipFill rotWithShape="1">
          <a:blip r:embed="rId3">
            <a:extLst>
              <a:ext uri="{28A0092B-C50C-407E-A947-70E740481C1C}">
                <a14:useLocalDpi xmlns:a14="http://schemas.microsoft.com/office/drawing/2010/main" val="0"/>
              </a:ext>
            </a:extLst>
          </a:blip>
          <a:srcRect t="22531" b="23458"/>
          <a:stretch/>
        </p:blipFill>
        <p:spPr bwMode="auto">
          <a:xfrm>
            <a:off x="3091104" y="2893231"/>
            <a:ext cx="2903973" cy="705811"/>
          </a:xfrm>
          <a:prstGeom prst="rect">
            <a:avLst/>
          </a:prstGeom>
          <a:noFill/>
          <a:extLst>
            <a:ext uri="{909E8E84-426E-40DD-AFC4-6F175D3DCCD1}">
              <a14:hiddenFill xmlns:a14="http://schemas.microsoft.com/office/drawing/2010/main">
                <a:solidFill>
                  <a:srgbClr val="FFFFFF"/>
                </a:solidFill>
              </a14:hiddenFill>
            </a:ext>
          </a:extLst>
        </p:spPr>
      </p:pic>
      <p:sp>
        <p:nvSpPr>
          <p:cNvPr id="13" name="Hexagon 12"/>
          <p:cNvSpPr/>
          <p:nvPr/>
        </p:nvSpPr>
        <p:spPr>
          <a:xfrm>
            <a:off x="5854417" y="3646795"/>
            <a:ext cx="3145903" cy="1716732"/>
          </a:xfrm>
          <a:prstGeom prst="hexagon">
            <a:avLst/>
          </a:prstGeom>
          <a:solidFill>
            <a:srgbClr val="FAD3E8"/>
          </a:solidFill>
          <a:ln w="57150">
            <a:solidFill>
              <a:srgbClr val="0026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64B"/>
                </a:solidFill>
              </a:rPr>
              <a:t>Bursaries &amp; Scholarships</a:t>
            </a:r>
          </a:p>
        </p:txBody>
      </p:sp>
    </p:spTree>
    <p:extLst>
      <p:ext uri="{BB962C8B-B14F-4D97-AF65-F5344CB8AC3E}">
        <p14:creationId xmlns:p14="http://schemas.microsoft.com/office/powerpoint/2010/main" val="25139881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17943">
            <a:off x="1541073" y="3968224"/>
            <a:ext cx="2325476" cy="1550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9013">
            <a:off x="5404857" y="4000724"/>
            <a:ext cx="2357113" cy="1571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9" name="Diagram 18"/>
          <p:cNvGraphicFramePr/>
          <p:nvPr>
            <p:extLst/>
          </p:nvPr>
        </p:nvGraphicFramePr>
        <p:xfrm>
          <a:off x="251520" y="476672"/>
          <a:ext cx="8712968" cy="33123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74340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extLst>
              <p:ext uri="{D42A27DB-BD31-4B8C-83A1-F6EECF244321}">
                <p14:modId xmlns:p14="http://schemas.microsoft.com/office/powerpoint/2010/main" val="711540838"/>
              </p:ext>
            </p:extLst>
          </p:nvPr>
        </p:nvGraphicFramePr>
        <p:xfrm>
          <a:off x="181559" y="496954"/>
          <a:ext cx="8782929" cy="3292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7"/>
          <p:cNvPicPr>
            <a:picLocks noChangeAspect="1"/>
          </p:cNvPicPr>
          <p:nvPr/>
        </p:nvPicPr>
        <p:blipFill>
          <a:blip r:embed="rId8"/>
          <a:stretch>
            <a:fillRect/>
          </a:stretch>
        </p:blipFill>
        <p:spPr>
          <a:xfrm rot="355078">
            <a:off x="1566326" y="3844980"/>
            <a:ext cx="2373973" cy="1582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02177">
            <a:off x="5408191" y="3837681"/>
            <a:ext cx="2365257" cy="1576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1424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stretch>
            <a:fillRect/>
          </a:stretch>
        </p:blipFill>
        <p:spPr>
          <a:xfrm rot="370919">
            <a:off x="7705852" y="292589"/>
            <a:ext cx="1017900" cy="674789"/>
          </a:xfrm>
          <a:prstGeom prst="rect">
            <a:avLst/>
          </a:prstGeom>
          <a:ln>
            <a:solidFill>
              <a:srgbClr val="00315B"/>
            </a:solidFill>
          </a:ln>
        </p:spPr>
      </p:pic>
      <p:sp>
        <p:nvSpPr>
          <p:cNvPr id="18" name="Title 1"/>
          <p:cNvSpPr>
            <a:spLocks noGrp="1"/>
          </p:cNvSpPr>
          <p:nvPr>
            <p:ph type="title"/>
          </p:nvPr>
        </p:nvSpPr>
        <p:spPr>
          <a:xfrm>
            <a:off x="284863" y="239743"/>
            <a:ext cx="7387615" cy="857251"/>
          </a:xfrm>
        </p:spPr>
        <p:txBody>
          <a:bodyPr rtlCol="0">
            <a:noAutofit/>
          </a:bodyPr>
          <a:lstStyle/>
          <a:p>
            <a:pPr>
              <a:defRPr/>
            </a:pPr>
            <a:br>
              <a:rPr lang="en-GB" sz="3200" b="1" dirty="0">
                <a:solidFill>
                  <a:schemeClr val="tx2"/>
                </a:solidFill>
                <a:latin typeface="Comic Sans MS" panose="030F0702030302020204" pitchFamily="66" charset="0"/>
                <a:cs typeface="Arial" charset="0"/>
              </a:rPr>
            </a:br>
            <a:r>
              <a:rPr lang="en-GB" sz="3200" b="1" dirty="0">
                <a:solidFill>
                  <a:schemeClr val="tx2"/>
                </a:solidFill>
                <a:latin typeface="+mn-lt"/>
                <a:cs typeface="Arial" charset="0"/>
              </a:rPr>
              <a:t>Financial Support – Maintenance Package</a:t>
            </a:r>
            <a:br>
              <a:rPr lang="en-GB" sz="3200" b="1" dirty="0">
                <a:solidFill>
                  <a:schemeClr val="tx2"/>
                </a:solidFill>
                <a:latin typeface="+mn-lt"/>
                <a:cs typeface="Arial" charset="0"/>
              </a:rPr>
            </a:br>
            <a:r>
              <a:rPr lang="en-GB" sz="3200" dirty="0">
                <a:solidFill>
                  <a:schemeClr val="tx2"/>
                </a:solidFill>
                <a:latin typeface="+mn-lt"/>
                <a:ea typeface="+mn-ea"/>
                <a:cs typeface="Arial" panose="020B0604020202020204" pitchFamily="34" charset="0"/>
              </a:rPr>
              <a:t>Welsh Students </a:t>
            </a:r>
            <a:br>
              <a:rPr lang="en-GB" sz="3200" b="1" dirty="0">
                <a:solidFill>
                  <a:schemeClr val="tx2"/>
                </a:solidFill>
                <a:latin typeface="Comic Sans MS" panose="030F0702030302020204" pitchFamily="66" charset="0"/>
                <a:cs typeface="Arial" charset="0"/>
              </a:rPr>
            </a:br>
            <a:endParaRPr lang="en-US" sz="3200" dirty="0">
              <a:solidFill>
                <a:schemeClr val="tx2"/>
              </a:solidFill>
              <a:latin typeface="Comic Sans MS" panose="030F0702030302020204" pitchFamily="66" charset="0"/>
            </a:endParaRPr>
          </a:p>
        </p:txBody>
      </p:sp>
      <p:graphicFrame>
        <p:nvGraphicFramePr>
          <p:cNvPr id="19" name="Table 18">
            <a:extLst>
              <a:ext uri="{FF2B5EF4-FFF2-40B4-BE49-F238E27FC236}">
                <a16:creationId xmlns:a16="http://schemas.microsoft.com/office/drawing/2014/main" id="{3CFC370F-7945-4704-8881-3C7733DCBBB4}"/>
              </a:ext>
            </a:extLst>
          </p:cNvPr>
          <p:cNvGraphicFramePr>
            <a:graphicFrameLocks noGrp="1"/>
          </p:cNvGraphicFramePr>
          <p:nvPr>
            <p:extLst>
              <p:ext uri="{D42A27DB-BD31-4B8C-83A1-F6EECF244321}">
                <p14:modId xmlns:p14="http://schemas.microsoft.com/office/powerpoint/2010/main" val="2575696126"/>
              </p:ext>
            </p:extLst>
          </p:nvPr>
        </p:nvGraphicFramePr>
        <p:xfrm>
          <a:off x="69574" y="1229009"/>
          <a:ext cx="8975035" cy="4336537"/>
        </p:xfrm>
        <a:graphic>
          <a:graphicData uri="http://schemas.openxmlformats.org/drawingml/2006/table">
            <a:tbl>
              <a:tblPr/>
              <a:tblGrid>
                <a:gridCol w="1064216">
                  <a:extLst>
                    <a:ext uri="{9D8B030D-6E8A-4147-A177-3AD203B41FA5}">
                      <a16:colId xmlns:a16="http://schemas.microsoft.com/office/drawing/2014/main" val="20000"/>
                    </a:ext>
                  </a:extLst>
                </a:gridCol>
                <a:gridCol w="626349">
                  <a:extLst>
                    <a:ext uri="{9D8B030D-6E8A-4147-A177-3AD203B41FA5}">
                      <a16:colId xmlns:a16="http://schemas.microsoft.com/office/drawing/2014/main" val="20001"/>
                    </a:ext>
                  </a:extLst>
                </a:gridCol>
                <a:gridCol w="591552">
                  <a:extLst>
                    <a:ext uri="{9D8B030D-6E8A-4147-A177-3AD203B41FA5}">
                      <a16:colId xmlns:a16="http://schemas.microsoft.com/office/drawing/2014/main" val="20002"/>
                    </a:ext>
                  </a:extLst>
                </a:gridCol>
                <a:gridCol w="1394788">
                  <a:extLst>
                    <a:ext uri="{9D8B030D-6E8A-4147-A177-3AD203B41FA5}">
                      <a16:colId xmlns:a16="http://schemas.microsoft.com/office/drawing/2014/main" val="20003"/>
                    </a:ext>
                  </a:extLst>
                </a:gridCol>
                <a:gridCol w="591552">
                  <a:extLst>
                    <a:ext uri="{9D8B030D-6E8A-4147-A177-3AD203B41FA5}">
                      <a16:colId xmlns:a16="http://schemas.microsoft.com/office/drawing/2014/main" val="20004"/>
                    </a:ext>
                  </a:extLst>
                </a:gridCol>
                <a:gridCol w="545156">
                  <a:extLst>
                    <a:ext uri="{9D8B030D-6E8A-4147-A177-3AD203B41FA5}">
                      <a16:colId xmlns:a16="http://schemas.microsoft.com/office/drawing/2014/main" val="20005"/>
                    </a:ext>
                  </a:extLst>
                </a:gridCol>
                <a:gridCol w="1380288">
                  <a:extLst>
                    <a:ext uri="{9D8B030D-6E8A-4147-A177-3AD203B41FA5}">
                      <a16:colId xmlns:a16="http://schemas.microsoft.com/office/drawing/2014/main" val="20006"/>
                    </a:ext>
                  </a:extLst>
                </a:gridCol>
                <a:gridCol w="597608">
                  <a:extLst>
                    <a:ext uri="{9D8B030D-6E8A-4147-A177-3AD203B41FA5}">
                      <a16:colId xmlns:a16="http://schemas.microsoft.com/office/drawing/2014/main" val="20007"/>
                    </a:ext>
                  </a:extLst>
                </a:gridCol>
                <a:gridCol w="722474">
                  <a:extLst>
                    <a:ext uri="{9D8B030D-6E8A-4147-A177-3AD203B41FA5}">
                      <a16:colId xmlns:a16="http://schemas.microsoft.com/office/drawing/2014/main" val="20008"/>
                    </a:ext>
                  </a:extLst>
                </a:gridCol>
                <a:gridCol w="1461052">
                  <a:extLst>
                    <a:ext uri="{9D8B030D-6E8A-4147-A177-3AD203B41FA5}">
                      <a16:colId xmlns:a16="http://schemas.microsoft.com/office/drawing/2014/main" val="20009"/>
                    </a:ext>
                  </a:extLst>
                </a:gridCol>
              </a:tblGrid>
              <a:tr h="422283">
                <a:tc rowSpan="2">
                  <a:txBody>
                    <a:bodyPr/>
                    <a:lstStyle/>
                    <a:p>
                      <a:pPr algn="ctr">
                        <a:lnSpc>
                          <a:spcPct val="115000"/>
                        </a:lnSpc>
                        <a:spcAft>
                          <a:spcPts val="0"/>
                        </a:spcAft>
                      </a:pPr>
                      <a:r>
                        <a:rPr lang="en-GB" sz="1200" b="1" dirty="0">
                          <a:solidFill>
                            <a:schemeClr val="bg1"/>
                          </a:solidFill>
                          <a:latin typeface="Calibri"/>
                          <a:ea typeface="Calibri"/>
                          <a:cs typeface="Times New Roman"/>
                        </a:rPr>
                        <a:t>Income</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159"/>
                    </a:solidFill>
                  </a:tcPr>
                </a:tc>
                <a:tc gridSpan="3">
                  <a:txBody>
                    <a:bodyPr/>
                    <a:lstStyle/>
                    <a:p>
                      <a:pPr algn="ctr">
                        <a:lnSpc>
                          <a:spcPct val="115000"/>
                        </a:lnSpc>
                        <a:spcAft>
                          <a:spcPts val="0"/>
                        </a:spcAft>
                      </a:pPr>
                      <a:r>
                        <a:rPr lang="en-GB" sz="1200" b="1" dirty="0">
                          <a:solidFill>
                            <a:schemeClr val="bg1"/>
                          </a:solidFill>
                          <a:latin typeface="Calibri"/>
                          <a:ea typeface="Calibri"/>
                          <a:cs typeface="Times New Roman"/>
                        </a:rPr>
                        <a:t>Living</a:t>
                      </a:r>
                      <a:r>
                        <a:rPr lang="en-GB" sz="1200" b="1" baseline="0" dirty="0">
                          <a:solidFill>
                            <a:schemeClr val="bg1"/>
                          </a:solidFill>
                          <a:latin typeface="Calibri"/>
                          <a:ea typeface="Calibri"/>
                          <a:cs typeface="Times New Roman"/>
                        </a:rPr>
                        <a:t> a</a:t>
                      </a:r>
                      <a:r>
                        <a:rPr lang="en-GB" sz="1200" b="1" dirty="0">
                          <a:solidFill>
                            <a:schemeClr val="bg1"/>
                          </a:solidFill>
                          <a:latin typeface="Calibri"/>
                          <a:ea typeface="Calibri"/>
                          <a:cs typeface="Times New Roman"/>
                        </a:rPr>
                        <a:t>way from home, outside of London</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159"/>
                    </a:solidFill>
                  </a:tcPr>
                </a:tc>
                <a:tc hMerge="1">
                  <a:txBody>
                    <a:bodyPr/>
                    <a:lstStyle/>
                    <a:p>
                      <a:endParaRPr lang="en-GB"/>
                    </a:p>
                  </a:txBody>
                  <a:tcPr/>
                </a:tc>
                <a:tc hMerge="1">
                  <a:txBody>
                    <a:bodyPr/>
                    <a:lstStyle/>
                    <a:p>
                      <a:endParaRPr lang="en-GB"/>
                    </a:p>
                  </a:txBody>
                  <a:tcPr/>
                </a:tc>
                <a:tc gridSpan="3">
                  <a:txBody>
                    <a:bodyPr/>
                    <a:lstStyle/>
                    <a:p>
                      <a:pPr algn="ctr">
                        <a:lnSpc>
                          <a:spcPct val="115000"/>
                        </a:lnSpc>
                        <a:spcAft>
                          <a:spcPts val="0"/>
                        </a:spcAft>
                      </a:pPr>
                      <a:r>
                        <a:rPr lang="en-GB" sz="1200" b="1" dirty="0">
                          <a:solidFill>
                            <a:schemeClr val="bg1"/>
                          </a:solidFill>
                          <a:latin typeface="Calibri"/>
                          <a:ea typeface="Calibri"/>
                          <a:cs typeface="Times New Roman"/>
                        </a:rPr>
                        <a:t>Living with parents</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159"/>
                    </a:solidFill>
                  </a:tcPr>
                </a:tc>
                <a:tc hMerge="1">
                  <a:txBody>
                    <a:bodyPr/>
                    <a:lstStyle/>
                    <a:p>
                      <a:endParaRPr lang="en-GB"/>
                    </a:p>
                  </a:txBody>
                  <a:tcPr/>
                </a:tc>
                <a:tc hMerge="1">
                  <a:txBody>
                    <a:bodyPr/>
                    <a:lstStyle/>
                    <a:p>
                      <a:endParaRPr lang="en-GB"/>
                    </a:p>
                  </a:txBody>
                  <a:tcPr/>
                </a:tc>
                <a:tc gridSpan="3">
                  <a:txBody>
                    <a:bodyPr/>
                    <a:lstStyle/>
                    <a:p>
                      <a:pPr algn="ctr">
                        <a:lnSpc>
                          <a:spcPct val="115000"/>
                        </a:lnSpc>
                        <a:spcAft>
                          <a:spcPts val="0"/>
                        </a:spcAft>
                      </a:pPr>
                      <a:r>
                        <a:rPr lang="en-GB" sz="1200" b="1" dirty="0">
                          <a:solidFill>
                            <a:schemeClr val="bg1"/>
                          </a:solidFill>
                          <a:latin typeface="Calibri"/>
                          <a:ea typeface="Calibri"/>
                          <a:cs typeface="Times New Roman"/>
                        </a:rPr>
                        <a:t>Living</a:t>
                      </a:r>
                      <a:r>
                        <a:rPr lang="en-GB" sz="1200" b="1" baseline="0" dirty="0">
                          <a:solidFill>
                            <a:schemeClr val="bg1"/>
                          </a:solidFill>
                          <a:latin typeface="Calibri"/>
                          <a:ea typeface="Calibri"/>
                          <a:cs typeface="Times New Roman"/>
                        </a:rPr>
                        <a:t> a</a:t>
                      </a:r>
                      <a:r>
                        <a:rPr lang="en-GB" sz="1200" b="1" dirty="0">
                          <a:solidFill>
                            <a:schemeClr val="bg1"/>
                          </a:solidFill>
                          <a:latin typeface="Calibri"/>
                          <a:ea typeface="Calibri"/>
                          <a:cs typeface="Times New Roman"/>
                        </a:rPr>
                        <a:t>way</a:t>
                      </a:r>
                      <a:r>
                        <a:rPr lang="en-GB" sz="1200" b="1" baseline="0" dirty="0">
                          <a:solidFill>
                            <a:schemeClr val="bg1"/>
                          </a:solidFill>
                          <a:latin typeface="Calibri"/>
                          <a:ea typeface="Calibri"/>
                          <a:cs typeface="Times New Roman"/>
                        </a:rPr>
                        <a:t> from home, studying in London</a:t>
                      </a:r>
                      <a:endParaRPr lang="en-GB" sz="1200" b="1" dirty="0">
                        <a:solidFill>
                          <a:schemeClr val="bg1"/>
                        </a:solidFill>
                        <a:latin typeface="Calibri"/>
                        <a:ea typeface="Calibri"/>
                        <a:cs typeface="Times New Roman"/>
                      </a:endParaRP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15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280933">
                <a:tc vMerge="1">
                  <a:txBody>
                    <a:bodyPr/>
                    <a:lstStyle/>
                    <a:p>
                      <a:pPr algn="ctr">
                        <a:lnSpc>
                          <a:spcPct val="115000"/>
                        </a:lnSpc>
                        <a:spcAft>
                          <a:spcPts val="0"/>
                        </a:spcAft>
                      </a:pPr>
                      <a:endParaRPr lang="en-GB" sz="1600" dirty="0">
                        <a:latin typeface="Calibri"/>
                        <a:ea typeface="Calibri"/>
                        <a:cs typeface="Times New Roman"/>
                      </a:endParaRPr>
                    </a:p>
                  </a:txBody>
                  <a:tcPr marL="57290" marR="57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b="1" dirty="0">
                          <a:solidFill>
                            <a:schemeClr val="bg1"/>
                          </a:solidFill>
                          <a:latin typeface="Calibri"/>
                          <a:ea typeface="Calibri"/>
                          <a:cs typeface="Times New Roman"/>
                        </a:rPr>
                        <a:t>Grant</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159"/>
                    </a:solidFill>
                  </a:tcPr>
                </a:tc>
                <a:tc>
                  <a:txBody>
                    <a:bodyPr/>
                    <a:lstStyle/>
                    <a:p>
                      <a:pPr algn="ctr">
                        <a:lnSpc>
                          <a:spcPct val="115000"/>
                        </a:lnSpc>
                        <a:spcAft>
                          <a:spcPts val="0"/>
                        </a:spcAft>
                      </a:pPr>
                      <a:r>
                        <a:rPr lang="en-GB" sz="1200" b="1" dirty="0">
                          <a:solidFill>
                            <a:schemeClr val="bg1"/>
                          </a:solidFill>
                          <a:latin typeface="Calibri"/>
                          <a:ea typeface="Calibri"/>
                          <a:cs typeface="Times New Roman"/>
                        </a:rPr>
                        <a:t>Loan</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159"/>
                    </a:solidFill>
                  </a:tcPr>
                </a:tc>
                <a:tc>
                  <a:txBody>
                    <a:bodyPr/>
                    <a:lstStyle/>
                    <a:p>
                      <a:pPr algn="ctr">
                        <a:lnSpc>
                          <a:spcPct val="115000"/>
                        </a:lnSpc>
                        <a:spcAft>
                          <a:spcPts val="0"/>
                        </a:spcAft>
                      </a:pPr>
                      <a:r>
                        <a:rPr lang="en-GB" sz="1200" b="1" dirty="0">
                          <a:solidFill>
                            <a:schemeClr val="bg1"/>
                          </a:solidFill>
                          <a:latin typeface="Calibri"/>
                          <a:ea typeface="Calibri"/>
                          <a:cs typeface="Times New Roman"/>
                        </a:rPr>
                        <a:t>Total</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159"/>
                    </a:solidFill>
                  </a:tcPr>
                </a:tc>
                <a:tc>
                  <a:txBody>
                    <a:bodyPr/>
                    <a:lstStyle/>
                    <a:p>
                      <a:pPr algn="ctr">
                        <a:lnSpc>
                          <a:spcPct val="115000"/>
                        </a:lnSpc>
                        <a:spcAft>
                          <a:spcPts val="0"/>
                        </a:spcAft>
                      </a:pPr>
                      <a:r>
                        <a:rPr lang="en-GB" sz="1200" b="1" dirty="0">
                          <a:solidFill>
                            <a:schemeClr val="bg1"/>
                          </a:solidFill>
                          <a:latin typeface="Calibri"/>
                          <a:ea typeface="Calibri"/>
                          <a:cs typeface="Times New Roman"/>
                        </a:rPr>
                        <a:t>Grant</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159"/>
                    </a:solidFill>
                  </a:tcPr>
                </a:tc>
                <a:tc>
                  <a:txBody>
                    <a:bodyPr/>
                    <a:lstStyle/>
                    <a:p>
                      <a:pPr algn="ctr">
                        <a:lnSpc>
                          <a:spcPct val="115000"/>
                        </a:lnSpc>
                        <a:spcAft>
                          <a:spcPts val="0"/>
                        </a:spcAft>
                      </a:pPr>
                      <a:r>
                        <a:rPr lang="en-GB" sz="1200" b="1" dirty="0">
                          <a:solidFill>
                            <a:schemeClr val="bg1"/>
                          </a:solidFill>
                          <a:latin typeface="Calibri"/>
                          <a:ea typeface="Calibri"/>
                          <a:cs typeface="Times New Roman"/>
                        </a:rPr>
                        <a:t>Loan</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159"/>
                    </a:solidFill>
                  </a:tcPr>
                </a:tc>
                <a:tc>
                  <a:txBody>
                    <a:bodyPr/>
                    <a:lstStyle/>
                    <a:p>
                      <a:pPr algn="ctr">
                        <a:lnSpc>
                          <a:spcPct val="115000"/>
                        </a:lnSpc>
                        <a:spcAft>
                          <a:spcPts val="0"/>
                        </a:spcAft>
                      </a:pPr>
                      <a:r>
                        <a:rPr lang="en-GB" sz="1200" b="1" dirty="0">
                          <a:solidFill>
                            <a:schemeClr val="bg1"/>
                          </a:solidFill>
                          <a:latin typeface="Calibri"/>
                          <a:ea typeface="Calibri"/>
                          <a:cs typeface="Times New Roman"/>
                        </a:rPr>
                        <a:t>Total</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159"/>
                    </a:solidFill>
                  </a:tcPr>
                </a:tc>
                <a:tc>
                  <a:txBody>
                    <a:bodyPr/>
                    <a:lstStyle/>
                    <a:p>
                      <a:pPr algn="ctr">
                        <a:lnSpc>
                          <a:spcPct val="115000"/>
                        </a:lnSpc>
                        <a:spcAft>
                          <a:spcPts val="0"/>
                        </a:spcAft>
                      </a:pPr>
                      <a:r>
                        <a:rPr lang="en-GB" sz="1200" b="1" dirty="0">
                          <a:solidFill>
                            <a:schemeClr val="bg1"/>
                          </a:solidFill>
                          <a:latin typeface="Calibri"/>
                          <a:ea typeface="Calibri"/>
                          <a:cs typeface="Times New Roman"/>
                        </a:rPr>
                        <a:t>Grant</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159"/>
                    </a:solidFill>
                  </a:tcPr>
                </a:tc>
                <a:tc>
                  <a:txBody>
                    <a:bodyPr/>
                    <a:lstStyle/>
                    <a:p>
                      <a:pPr algn="ctr">
                        <a:lnSpc>
                          <a:spcPct val="115000"/>
                        </a:lnSpc>
                        <a:spcAft>
                          <a:spcPts val="0"/>
                        </a:spcAft>
                      </a:pPr>
                      <a:r>
                        <a:rPr lang="en-GB" sz="1200" b="1" dirty="0">
                          <a:solidFill>
                            <a:schemeClr val="bg1"/>
                          </a:solidFill>
                          <a:latin typeface="Calibri"/>
                          <a:ea typeface="Calibri"/>
                          <a:cs typeface="Times New Roman"/>
                        </a:rPr>
                        <a:t>Loan</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159"/>
                    </a:solidFill>
                  </a:tcPr>
                </a:tc>
                <a:tc>
                  <a:txBody>
                    <a:bodyPr/>
                    <a:lstStyle/>
                    <a:p>
                      <a:pPr algn="ctr">
                        <a:lnSpc>
                          <a:spcPct val="115000"/>
                        </a:lnSpc>
                        <a:spcAft>
                          <a:spcPts val="0"/>
                        </a:spcAft>
                      </a:pPr>
                      <a:r>
                        <a:rPr lang="en-GB" sz="1200" b="1" dirty="0">
                          <a:solidFill>
                            <a:schemeClr val="bg1"/>
                          </a:solidFill>
                          <a:latin typeface="Calibri"/>
                          <a:ea typeface="Calibri"/>
                          <a:cs typeface="Times New Roman"/>
                        </a:rPr>
                        <a:t>Total</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159"/>
                    </a:solidFill>
                  </a:tcPr>
                </a:tc>
                <a:extLst>
                  <a:ext uri="{0D108BD9-81ED-4DB2-BD59-A6C34878D82A}">
                    <a16:rowId xmlns:a16="http://schemas.microsoft.com/office/drawing/2014/main" val="10001"/>
                  </a:ext>
                </a:extLst>
              </a:tr>
              <a:tr h="426552">
                <a:tc>
                  <a:txBody>
                    <a:bodyPr/>
                    <a:lstStyle/>
                    <a:p>
                      <a:pPr algn="ctr">
                        <a:lnSpc>
                          <a:spcPct val="115000"/>
                        </a:lnSpc>
                        <a:spcAft>
                          <a:spcPts val="0"/>
                        </a:spcAft>
                      </a:pPr>
                      <a:r>
                        <a:rPr lang="en-GB" sz="1600" b="1" dirty="0">
                          <a:latin typeface="Calibri"/>
                          <a:ea typeface="Calibri"/>
                          <a:cs typeface="Times New Roman"/>
                        </a:rPr>
                        <a:t>£18,370 </a:t>
                      </a:r>
                      <a:r>
                        <a:rPr lang="en-GB" sz="800" b="1" dirty="0">
                          <a:latin typeface="Calibri"/>
                          <a:ea typeface="Calibri"/>
                          <a:cs typeface="Times New Roman"/>
                        </a:rPr>
                        <a:t>or less</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mj-lt"/>
                          <a:ea typeface="Calibri"/>
                          <a:cs typeface="Times New Roman"/>
                        </a:rPr>
                        <a:t>£8,100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mj-lt"/>
                          <a:ea typeface="Calibri"/>
                          <a:cs typeface="Times New Roman"/>
                        </a:rPr>
                        <a:t>£1,125</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0">
                  <a:txBody>
                    <a:bodyPr/>
                    <a:lstStyle/>
                    <a:p>
                      <a:pPr algn="ctr">
                        <a:lnSpc>
                          <a:spcPct val="115000"/>
                        </a:lnSpc>
                        <a:spcAft>
                          <a:spcPts val="0"/>
                        </a:spcAft>
                      </a:pPr>
                      <a:r>
                        <a:rPr lang="en-GB" sz="2800" b="1" dirty="0">
                          <a:latin typeface="Calibri"/>
                          <a:ea typeface="Calibri"/>
                          <a:cs typeface="Times New Roman"/>
                        </a:rPr>
                        <a:t>£9,225</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£6,885</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£955</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0">
                  <a:txBody>
                    <a:bodyPr/>
                    <a:lstStyle/>
                    <a:p>
                      <a:pPr algn="ctr">
                        <a:lnSpc>
                          <a:spcPct val="115000"/>
                        </a:lnSpc>
                        <a:spcAft>
                          <a:spcPts val="0"/>
                        </a:spcAft>
                      </a:pPr>
                      <a:r>
                        <a:rPr lang="en-GB" sz="2800" b="1" dirty="0">
                          <a:latin typeface="Calibri"/>
                          <a:ea typeface="Calibri"/>
                          <a:cs typeface="Times New Roman"/>
                        </a:rPr>
                        <a:t>£7,840</a:t>
                      </a:r>
                      <a:endParaRPr lang="en-GB" sz="2400" b="1" dirty="0">
                        <a:latin typeface="Calibri"/>
                        <a:ea typeface="Calibri"/>
                        <a:cs typeface="Times New Roman"/>
                      </a:endParaRP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£10,124</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£1,406</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0">
                  <a:txBody>
                    <a:bodyPr/>
                    <a:lstStyle/>
                    <a:p>
                      <a:pPr algn="ctr">
                        <a:lnSpc>
                          <a:spcPct val="115000"/>
                        </a:lnSpc>
                        <a:spcAft>
                          <a:spcPts val="0"/>
                        </a:spcAft>
                      </a:pPr>
                      <a:r>
                        <a:rPr lang="en-GB" sz="2800" b="1" dirty="0">
                          <a:latin typeface="Calibri"/>
                          <a:ea typeface="Calibri"/>
                          <a:cs typeface="Times New Roman"/>
                        </a:rPr>
                        <a:t>£11,530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9300">
                <a:tc>
                  <a:txBody>
                    <a:bodyPr/>
                    <a:lstStyle/>
                    <a:p>
                      <a:pPr algn="ctr">
                        <a:lnSpc>
                          <a:spcPct val="115000"/>
                        </a:lnSpc>
                        <a:spcAft>
                          <a:spcPts val="0"/>
                        </a:spcAft>
                      </a:pPr>
                      <a:r>
                        <a:rPr lang="en-GB" sz="1600" b="1" dirty="0">
                          <a:latin typeface="Calibri"/>
                          <a:ea typeface="Calibri"/>
                          <a:cs typeface="Times New Roman"/>
                        </a:rPr>
                        <a:t>£20,000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latin typeface="+mj-lt"/>
                        </a:rPr>
                        <a:t>£7,817</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latin typeface="+mj-lt"/>
                        </a:rPr>
                        <a:t>£1,408</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en-GB" sz="900" dirty="0">
                        <a:latin typeface="Calibri"/>
                        <a:ea typeface="Calibri"/>
                        <a:cs typeface="Times New Roman"/>
                      </a:endParaRPr>
                    </a:p>
                  </a:txBody>
                  <a:tcPr marL="57290" marR="57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£6,651</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£1,189</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a:lnSpc>
                          <a:spcPct val="115000"/>
                        </a:lnSpc>
                        <a:spcAft>
                          <a:spcPts val="0"/>
                        </a:spcAft>
                      </a:pPr>
                      <a:r>
                        <a:rPr lang="en-GB" sz="1200" dirty="0">
                          <a:latin typeface="Calibri"/>
                          <a:ea typeface="Calibri"/>
                          <a:cs typeface="Times New Roman"/>
                        </a:rPr>
                        <a:t>£9,760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£1,770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en-GB" sz="900">
                        <a:latin typeface="Calibri"/>
                        <a:ea typeface="Calibri"/>
                        <a:cs typeface="Times New Roman"/>
                      </a:endParaRPr>
                    </a:p>
                  </a:txBody>
                  <a:tcPr marL="57290" marR="57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9300">
                <a:tc>
                  <a:txBody>
                    <a:bodyPr/>
                    <a:lstStyle/>
                    <a:p>
                      <a:pPr algn="ctr">
                        <a:lnSpc>
                          <a:spcPct val="115000"/>
                        </a:lnSpc>
                        <a:spcAft>
                          <a:spcPts val="0"/>
                        </a:spcAft>
                      </a:pPr>
                      <a:r>
                        <a:rPr lang="en-GB" sz="1600" b="1" dirty="0">
                          <a:latin typeface="Calibri"/>
                          <a:ea typeface="Calibri"/>
                          <a:cs typeface="Times New Roman"/>
                        </a:rPr>
                        <a:t>£25,000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£6,947</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£2,278</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en-GB" sz="900" dirty="0">
                        <a:latin typeface="Calibri"/>
                        <a:ea typeface="Calibri"/>
                        <a:cs typeface="Times New Roman"/>
                      </a:endParaRPr>
                    </a:p>
                  </a:txBody>
                  <a:tcPr marL="57290" marR="57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£5,930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£1,910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a:lnSpc>
                          <a:spcPct val="115000"/>
                        </a:lnSpc>
                        <a:spcAft>
                          <a:spcPts val="0"/>
                        </a:spcAft>
                      </a:pPr>
                      <a:r>
                        <a:rPr lang="en-GB" sz="1200" dirty="0">
                          <a:latin typeface="Calibri"/>
                          <a:ea typeface="Calibri"/>
                          <a:cs typeface="Times New Roman"/>
                        </a:rPr>
                        <a:t>£8,643</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£2,887</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en-GB" sz="900" dirty="0">
                        <a:latin typeface="Calibri"/>
                        <a:ea typeface="Calibri"/>
                        <a:cs typeface="Times New Roman"/>
                      </a:endParaRPr>
                    </a:p>
                  </a:txBody>
                  <a:tcPr marL="57290" marR="57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9300">
                <a:tc>
                  <a:txBody>
                    <a:bodyPr/>
                    <a:lstStyle/>
                    <a:p>
                      <a:pPr algn="ctr">
                        <a:lnSpc>
                          <a:spcPct val="115000"/>
                        </a:lnSpc>
                        <a:spcAft>
                          <a:spcPts val="0"/>
                        </a:spcAft>
                      </a:pPr>
                      <a:r>
                        <a:rPr lang="en-GB" sz="1600" b="1" dirty="0">
                          <a:latin typeface="Calibri"/>
                          <a:ea typeface="Calibri"/>
                          <a:cs typeface="Times New Roman"/>
                        </a:rPr>
                        <a:t>£30,000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£6,078</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£3,147</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en-GB" sz="900" dirty="0">
                        <a:latin typeface="Calibri"/>
                        <a:ea typeface="Calibri"/>
                        <a:cs typeface="Times New Roman"/>
                      </a:endParaRPr>
                    </a:p>
                  </a:txBody>
                  <a:tcPr marL="57290" marR="57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a:latin typeface="Calibri"/>
                          <a:ea typeface="Calibri"/>
                          <a:cs typeface="Times New Roman"/>
                        </a:rPr>
                        <a:t>£5,209</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£2,631</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a:lnSpc>
                          <a:spcPct val="115000"/>
                        </a:lnSpc>
                        <a:spcAft>
                          <a:spcPts val="0"/>
                        </a:spcAft>
                      </a:pPr>
                      <a:r>
                        <a:rPr lang="en-GB" sz="1200" dirty="0">
                          <a:latin typeface="Calibri"/>
                          <a:ea typeface="Calibri"/>
                          <a:cs typeface="Times New Roman"/>
                        </a:rPr>
                        <a:t>£7,526</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£4,004</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en-GB" sz="900" dirty="0">
                        <a:latin typeface="Calibri"/>
                        <a:ea typeface="Calibri"/>
                        <a:cs typeface="Times New Roman"/>
                      </a:endParaRPr>
                    </a:p>
                  </a:txBody>
                  <a:tcPr marL="57290" marR="57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9300">
                <a:tc>
                  <a:txBody>
                    <a:bodyPr/>
                    <a:lstStyle/>
                    <a:p>
                      <a:pPr algn="ctr">
                        <a:lnSpc>
                          <a:spcPct val="115000"/>
                        </a:lnSpc>
                        <a:spcAft>
                          <a:spcPts val="0"/>
                        </a:spcAft>
                      </a:pPr>
                      <a:r>
                        <a:rPr lang="en-GB" sz="1600" b="1" dirty="0">
                          <a:latin typeface="Calibri"/>
                          <a:ea typeface="Calibri"/>
                          <a:cs typeface="Times New Roman"/>
                        </a:rPr>
                        <a:t>£35,000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£5,208</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£4,017</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en-GB" sz="900" dirty="0">
                        <a:latin typeface="Calibri"/>
                        <a:ea typeface="Calibri"/>
                        <a:cs typeface="Times New Roman"/>
                      </a:endParaRPr>
                    </a:p>
                  </a:txBody>
                  <a:tcPr marL="57290" marR="57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£4,488</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£3,352</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a:lnSpc>
                          <a:spcPct val="115000"/>
                        </a:lnSpc>
                        <a:spcAft>
                          <a:spcPts val="0"/>
                        </a:spcAft>
                      </a:pPr>
                      <a:r>
                        <a:rPr lang="en-GB" sz="1200" dirty="0">
                          <a:latin typeface="Calibri"/>
                          <a:ea typeface="Calibri"/>
                          <a:cs typeface="Times New Roman"/>
                        </a:rPr>
                        <a:t>£6,408</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£5,122</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en-GB" sz="900" dirty="0">
                        <a:latin typeface="Calibri"/>
                        <a:ea typeface="Calibri"/>
                        <a:cs typeface="Times New Roman"/>
                      </a:endParaRPr>
                    </a:p>
                  </a:txBody>
                  <a:tcPr marL="57290" marR="57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9300">
                <a:tc>
                  <a:txBody>
                    <a:bodyPr/>
                    <a:lstStyle/>
                    <a:p>
                      <a:pPr algn="ctr">
                        <a:lnSpc>
                          <a:spcPct val="115000"/>
                        </a:lnSpc>
                        <a:spcAft>
                          <a:spcPts val="0"/>
                        </a:spcAft>
                      </a:pPr>
                      <a:r>
                        <a:rPr lang="en-GB" sz="1600" b="1" dirty="0">
                          <a:latin typeface="Calibri"/>
                          <a:ea typeface="Calibri"/>
                          <a:cs typeface="Times New Roman"/>
                        </a:rPr>
                        <a:t>£40,000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£4,339</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£4,886</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en-GB" sz="900" dirty="0">
                        <a:latin typeface="Calibri"/>
                        <a:ea typeface="Calibri"/>
                        <a:cs typeface="Times New Roman"/>
                      </a:endParaRPr>
                    </a:p>
                  </a:txBody>
                  <a:tcPr marL="57290" marR="57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£3,767</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£4,073</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a:lnSpc>
                          <a:spcPct val="115000"/>
                        </a:lnSpc>
                        <a:spcAft>
                          <a:spcPts val="0"/>
                        </a:spcAft>
                      </a:pPr>
                      <a:r>
                        <a:rPr lang="en-GB" sz="1200" dirty="0">
                          <a:latin typeface="Calibri"/>
                          <a:ea typeface="Calibri"/>
                          <a:cs typeface="Times New Roman"/>
                        </a:rPr>
                        <a:t>£5,291</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£6,239</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en-GB" sz="900" dirty="0">
                        <a:latin typeface="Calibri"/>
                        <a:ea typeface="Calibri"/>
                        <a:cs typeface="Times New Roman"/>
                      </a:endParaRPr>
                    </a:p>
                  </a:txBody>
                  <a:tcPr marL="57290" marR="57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49300">
                <a:tc>
                  <a:txBody>
                    <a:bodyPr/>
                    <a:lstStyle/>
                    <a:p>
                      <a:pPr algn="ctr">
                        <a:lnSpc>
                          <a:spcPct val="115000"/>
                        </a:lnSpc>
                        <a:spcAft>
                          <a:spcPts val="0"/>
                        </a:spcAft>
                      </a:pPr>
                      <a:r>
                        <a:rPr lang="en-GB" sz="1600" b="1" dirty="0">
                          <a:latin typeface="Calibri"/>
                          <a:ea typeface="Calibri"/>
                          <a:cs typeface="Times New Roman"/>
                        </a:rPr>
                        <a:t>£45,000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£3,469</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£5,756</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en-GB" sz="900" dirty="0">
                        <a:latin typeface="Calibri"/>
                        <a:ea typeface="Calibri"/>
                        <a:cs typeface="Times New Roman"/>
                      </a:endParaRPr>
                    </a:p>
                  </a:txBody>
                  <a:tcPr marL="57290" marR="57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£3,047</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£4,793</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a:lnSpc>
                          <a:spcPct val="115000"/>
                        </a:lnSpc>
                        <a:spcAft>
                          <a:spcPts val="0"/>
                        </a:spcAft>
                      </a:pPr>
                      <a:r>
                        <a:rPr lang="en-GB" sz="1200" dirty="0">
                          <a:latin typeface="Calibri"/>
                          <a:ea typeface="Calibri"/>
                          <a:cs typeface="Times New Roman"/>
                        </a:rPr>
                        <a:t>£4,174</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£7,356</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en-GB" sz="900" dirty="0">
                        <a:latin typeface="Calibri"/>
                        <a:ea typeface="Calibri"/>
                        <a:cs typeface="Times New Roman"/>
                      </a:endParaRPr>
                    </a:p>
                  </a:txBody>
                  <a:tcPr marL="57290" marR="57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49300">
                <a:tc>
                  <a:txBody>
                    <a:bodyPr/>
                    <a:lstStyle/>
                    <a:p>
                      <a:pPr algn="ctr">
                        <a:lnSpc>
                          <a:spcPct val="115000"/>
                        </a:lnSpc>
                        <a:spcAft>
                          <a:spcPts val="0"/>
                        </a:spcAft>
                      </a:pPr>
                      <a:r>
                        <a:rPr lang="en-GB" sz="1600" b="1" dirty="0">
                          <a:latin typeface="Calibri"/>
                          <a:ea typeface="Calibri"/>
                          <a:cs typeface="Times New Roman"/>
                        </a:rPr>
                        <a:t>£50,000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£2,600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£6,625</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en-GB" sz="900" dirty="0">
                        <a:latin typeface="Calibri"/>
                        <a:ea typeface="Calibri"/>
                        <a:cs typeface="Times New Roman"/>
                      </a:endParaRPr>
                    </a:p>
                  </a:txBody>
                  <a:tcPr marL="57290" marR="57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£2,326</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£5,514</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a:lnSpc>
                          <a:spcPct val="115000"/>
                        </a:lnSpc>
                        <a:spcAft>
                          <a:spcPts val="0"/>
                        </a:spcAft>
                      </a:pPr>
                      <a:r>
                        <a:rPr lang="en-GB" sz="1200" dirty="0">
                          <a:latin typeface="Calibri"/>
                          <a:ea typeface="Calibri"/>
                          <a:cs typeface="Times New Roman"/>
                        </a:rPr>
                        <a:t>£3,056</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£8,474</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en-GB" sz="900" dirty="0">
                        <a:latin typeface="Calibri"/>
                        <a:ea typeface="Calibri"/>
                        <a:cs typeface="Times New Roman"/>
                      </a:endParaRPr>
                    </a:p>
                  </a:txBody>
                  <a:tcPr marL="57290" marR="57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49300">
                <a:tc>
                  <a:txBody>
                    <a:bodyPr/>
                    <a:lstStyle/>
                    <a:p>
                      <a:pPr algn="ctr">
                        <a:lnSpc>
                          <a:spcPct val="115000"/>
                        </a:lnSpc>
                        <a:spcAft>
                          <a:spcPts val="0"/>
                        </a:spcAft>
                      </a:pPr>
                      <a:r>
                        <a:rPr lang="en-GB" sz="1600" b="1" dirty="0">
                          <a:latin typeface="Calibri"/>
                          <a:ea typeface="Calibri"/>
                          <a:cs typeface="Times New Roman"/>
                        </a:rPr>
                        <a:t>£55,000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£1,730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£7,495</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en-GB" sz="900" dirty="0">
                        <a:latin typeface="Calibri"/>
                        <a:ea typeface="Calibri"/>
                        <a:cs typeface="Times New Roman"/>
                      </a:endParaRPr>
                    </a:p>
                  </a:txBody>
                  <a:tcPr marL="57290" marR="57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£1,605</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£6,235</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a:lnSpc>
                          <a:spcPct val="115000"/>
                        </a:lnSpc>
                        <a:spcAft>
                          <a:spcPts val="0"/>
                        </a:spcAft>
                      </a:pPr>
                      <a:r>
                        <a:rPr lang="en-GB" sz="1200" dirty="0">
                          <a:latin typeface="Calibri"/>
                          <a:ea typeface="Calibri"/>
                          <a:cs typeface="Times New Roman"/>
                        </a:rPr>
                        <a:t>£1,939</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£9,591</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en-GB" sz="900" dirty="0">
                        <a:latin typeface="Calibri"/>
                        <a:ea typeface="Calibri"/>
                        <a:cs typeface="Times New Roman"/>
                      </a:endParaRPr>
                    </a:p>
                  </a:txBody>
                  <a:tcPr marL="57290" marR="57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93466">
                <a:tc>
                  <a:txBody>
                    <a:bodyPr/>
                    <a:lstStyle/>
                    <a:p>
                      <a:pPr algn="ctr">
                        <a:lnSpc>
                          <a:spcPct val="115000"/>
                        </a:lnSpc>
                        <a:spcAft>
                          <a:spcPts val="0"/>
                        </a:spcAft>
                      </a:pPr>
                      <a:r>
                        <a:rPr lang="en-GB" sz="1600" b="1" dirty="0">
                          <a:latin typeface="Calibri"/>
                          <a:ea typeface="Calibri"/>
                          <a:cs typeface="Times New Roman"/>
                        </a:rPr>
                        <a:t>£59,200 </a:t>
                      </a:r>
                      <a:r>
                        <a:rPr lang="en-GB" sz="800" b="1" dirty="0">
                          <a:latin typeface="Calibri"/>
                          <a:ea typeface="Calibri"/>
                          <a:cs typeface="Times New Roman"/>
                        </a:rPr>
                        <a:t>or</a:t>
                      </a:r>
                      <a:r>
                        <a:rPr lang="en-GB" sz="800" b="1" baseline="0" dirty="0">
                          <a:latin typeface="Calibri"/>
                          <a:ea typeface="Calibri"/>
                          <a:cs typeface="Times New Roman"/>
                        </a:rPr>
                        <a:t> more</a:t>
                      </a:r>
                      <a:endParaRPr lang="en-GB" sz="1600" b="1" dirty="0">
                        <a:latin typeface="Calibri"/>
                        <a:ea typeface="Calibri"/>
                        <a:cs typeface="Times New Roman"/>
                      </a:endParaRP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£1,000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£8,225</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en-GB" sz="900" dirty="0">
                        <a:latin typeface="Calibri"/>
                        <a:ea typeface="Calibri"/>
                        <a:cs typeface="Times New Roman"/>
                      </a:endParaRPr>
                    </a:p>
                  </a:txBody>
                  <a:tcPr marL="57290" marR="57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£1,000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£6,840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a:lnSpc>
                          <a:spcPct val="115000"/>
                        </a:lnSpc>
                        <a:spcAft>
                          <a:spcPts val="0"/>
                        </a:spcAft>
                      </a:pPr>
                      <a:r>
                        <a:rPr lang="en-GB" sz="1200" dirty="0">
                          <a:latin typeface="Calibri"/>
                          <a:ea typeface="Calibri"/>
                          <a:cs typeface="Times New Roman"/>
                        </a:rPr>
                        <a:t>£1,000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latin typeface="Calibri"/>
                          <a:ea typeface="Calibri"/>
                          <a:cs typeface="Times New Roman"/>
                        </a:rPr>
                        <a:t>£10,530</a:t>
                      </a:r>
                    </a:p>
                  </a:txBody>
                  <a:tcPr marL="57288" marR="57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15000"/>
                        </a:lnSpc>
                        <a:spcAft>
                          <a:spcPts val="0"/>
                        </a:spcAft>
                      </a:pPr>
                      <a:endParaRPr lang="en-GB" sz="900" dirty="0">
                        <a:latin typeface="Calibri"/>
                        <a:ea typeface="Calibri"/>
                        <a:cs typeface="Times New Roman"/>
                      </a:endParaRPr>
                    </a:p>
                  </a:txBody>
                  <a:tcPr marL="57290" marR="57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316071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284863" y="354043"/>
            <a:ext cx="7387615" cy="857251"/>
          </a:xfrm>
        </p:spPr>
        <p:txBody>
          <a:bodyPr rtlCol="0">
            <a:noAutofit/>
          </a:bodyPr>
          <a:lstStyle/>
          <a:p>
            <a:pPr>
              <a:defRPr/>
            </a:pPr>
            <a:br>
              <a:rPr lang="en-GB" sz="3200" b="1" dirty="0">
                <a:solidFill>
                  <a:schemeClr val="tx2"/>
                </a:solidFill>
                <a:latin typeface="Comic Sans MS" panose="030F0702030302020204" pitchFamily="66" charset="0"/>
                <a:cs typeface="Arial" charset="0"/>
              </a:rPr>
            </a:br>
            <a:r>
              <a:rPr lang="en-GB" sz="3200" b="1" dirty="0">
                <a:solidFill>
                  <a:schemeClr val="tx2"/>
                </a:solidFill>
                <a:latin typeface="+mn-lt"/>
                <a:cs typeface="Arial" charset="0"/>
              </a:rPr>
              <a:t>Financial Support – Extra Support</a:t>
            </a:r>
            <a:br>
              <a:rPr lang="en-GB" sz="3200" b="1" dirty="0">
                <a:solidFill>
                  <a:schemeClr val="tx2"/>
                </a:solidFill>
                <a:latin typeface="+mn-lt"/>
                <a:cs typeface="Arial" charset="0"/>
              </a:rPr>
            </a:br>
            <a:br>
              <a:rPr lang="en-GB" sz="3200" b="1" dirty="0">
                <a:solidFill>
                  <a:schemeClr val="tx2"/>
                </a:solidFill>
                <a:latin typeface="Comic Sans MS" panose="030F0702030302020204" pitchFamily="66" charset="0"/>
                <a:cs typeface="Arial" charset="0"/>
              </a:rPr>
            </a:br>
            <a:endParaRPr lang="en-US" sz="3200" dirty="0">
              <a:solidFill>
                <a:schemeClr val="tx2"/>
              </a:solidFill>
              <a:latin typeface="Comic Sans MS" panose="030F0702030302020204" pitchFamily="66" charset="0"/>
            </a:endParaRPr>
          </a:p>
        </p:txBody>
      </p:sp>
      <p:sp>
        <p:nvSpPr>
          <p:cNvPr id="2" name="TextBox 1"/>
          <p:cNvSpPr txBox="1"/>
          <p:nvPr/>
        </p:nvSpPr>
        <p:spPr>
          <a:xfrm>
            <a:off x="284863" y="1211294"/>
            <a:ext cx="7668693" cy="3908762"/>
          </a:xfrm>
          <a:prstGeom prst="rect">
            <a:avLst/>
          </a:prstGeom>
          <a:noFill/>
        </p:spPr>
        <p:txBody>
          <a:bodyPr wrap="square" rtlCol="0">
            <a:spAutoFit/>
          </a:bodyPr>
          <a:lstStyle/>
          <a:p>
            <a:r>
              <a:rPr lang="en-GB" sz="2400" b="1" dirty="0">
                <a:solidFill>
                  <a:srgbClr val="00315B"/>
                </a:solidFill>
              </a:rPr>
              <a:t>Extra money or support may be</a:t>
            </a:r>
            <a:br>
              <a:rPr lang="en-GB" sz="2400" b="1" dirty="0">
                <a:solidFill>
                  <a:srgbClr val="00315B"/>
                </a:solidFill>
              </a:rPr>
            </a:br>
            <a:r>
              <a:rPr lang="en-GB" sz="2400" b="1" dirty="0">
                <a:solidFill>
                  <a:srgbClr val="00315B"/>
                </a:solidFill>
              </a:rPr>
              <a:t>available to you if you:</a:t>
            </a:r>
            <a:br>
              <a:rPr lang="en-GB" sz="2000" dirty="0">
                <a:solidFill>
                  <a:srgbClr val="00315B"/>
                </a:solidFill>
              </a:rPr>
            </a:br>
            <a:endParaRPr lang="en-GB" sz="2000" dirty="0">
              <a:solidFill>
                <a:srgbClr val="00315B"/>
              </a:solidFill>
            </a:endParaRPr>
          </a:p>
          <a:p>
            <a:pPr marL="285750" indent="-285750">
              <a:buFont typeface="Arial" panose="020B0604020202020204" pitchFamily="34" charset="0"/>
              <a:buChar char="•"/>
            </a:pPr>
            <a:r>
              <a:rPr lang="en-GB" sz="2000" dirty="0">
                <a:solidFill>
                  <a:srgbClr val="00315B"/>
                </a:solidFill>
              </a:rPr>
              <a:t>Have a disability, including a long-term (3months+) health condition, mental-health condition or specific learning difficulty</a:t>
            </a:r>
          </a:p>
          <a:p>
            <a:pPr marL="742950" lvl="1" indent="-285750">
              <a:buFont typeface="Arial" panose="020B0604020202020204" pitchFamily="34" charset="0"/>
              <a:buChar char="•"/>
            </a:pPr>
            <a:r>
              <a:rPr lang="en-GB" sz="2000" dirty="0">
                <a:solidFill>
                  <a:srgbClr val="00315B"/>
                </a:solidFill>
              </a:rPr>
              <a:t>Disabled Student Allowances (DSA’s) – helps towards the additional costs that you may face as a result of your disability</a:t>
            </a:r>
            <a:br>
              <a:rPr lang="en-GB" sz="2000" dirty="0">
                <a:solidFill>
                  <a:srgbClr val="00315B"/>
                </a:solidFill>
              </a:rPr>
            </a:br>
            <a:endParaRPr lang="en-GB" sz="2000" dirty="0">
              <a:solidFill>
                <a:srgbClr val="00315B"/>
              </a:solidFill>
            </a:endParaRPr>
          </a:p>
          <a:p>
            <a:pPr marL="285750" indent="-285750">
              <a:buFont typeface="Arial" panose="020B0604020202020204" pitchFamily="34" charset="0"/>
              <a:buChar char="•"/>
            </a:pPr>
            <a:r>
              <a:rPr lang="en-GB" sz="2000" dirty="0">
                <a:solidFill>
                  <a:srgbClr val="00315B"/>
                </a:solidFill>
              </a:rPr>
              <a:t>Have children or adults that depend on you</a:t>
            </a:r>
          </a:p>
          <a:p>
            <a:pPr marL="742950" lvl="1" indent="-285750">
              <a:buFont typeface="Arial" panose="020B0604020202020204" pitchFamily="34" charset="0"/>
              <a:buChar char="•"/>
            </a:pPr>
            <a:r>
              <a:rPr lang="en-GB" sz="2000" dirty="0">
                <a:solidFill>
                  <a:srgbClr val="00315B"/>
                </a:solidFill>
              </a:rPr>
              <a:t>Childcare Grant</a:t>
            </a:r>
          </a:p>
          <a:p>
            <a:pPr marL="742950" lvl="1" indent="-285750">
              <a:buFont typeface="Arial" panose="020B0604020202020204" pitchFamily="34" charset="0"/>
              <a:buChar char="•"/>
            </a:pPr>
            <a:r>
              <a:rPr lang="en-GB" sz="2000" dirty="0">
                <a:solidFill>
                  <a:srgbClr val="00315B"/>
                </a:solidFill>
              </a:rPr>
              <a:t>Parents’ Learning Allowance</a:t>
            </a:r>
          </a:p>
          <a:p>
            <a:pPr marL="742950" lvl="1" indent="-285750">
              <a:buFont typeface="Arial" panose="020B0604020202020204" pitchFamily="34" charset="0"/>
              <a:buChar char="•"/>
            </a:pPr>
            <a:r>
              <a:rPr lang="en-GB" sz="2000" dirty="0">
                <a:solidFill>
                  <a:srgbClr val="00315B"/>
                </a:solidFill>
              </a:rPr>
              <a:t>Adult Dependents Grant</a:t>
            </a:r>
          </a:p>
        </p:txBody>
      </p:sp>
      <p:pic>
        <p:nvPicPr>
          <p:cNvPr id="3" name="Picture 2" descr="Student Support | MCNC"/>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rot="263409">
            <a:off x="6982069" y="171948"/>
            <a:ext cx="1874379" cy="1894534"/>
          </a:xfrm>
          <a:prstGeom prst="rect">
            <a:avLst/>
          </a:prstGeom>
        </p:spPr>
      </p:pic>
    </p:spTree>
    <p:extLst>
      <p:ext uri="{BB962C8B-B14F-4D97-AF65-F5344CB8AC3E}">
        <p14:creationId xmlns:p14="http://schemas.microsoft.com/office/powerpoint/2010/main" val="3829956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284863" y="354043"/>
            <a:ext cx="7387615" cy="857251"/>
          </a:xfrm>
        </p:spPr>
        <p:txBody>
          <a:bodyPr rtlCol="0">
            <a:noAutofit/>
          </a:bodyPr>
          <a:lstStyle/>
          <a:p>
            <a:pPr>
              <a:defRPr/>
            </a:pPr>
            <a:br>
              <a:rPr lang="en-GB" sz="3200" b="1">
                <a:solidFill>
                  <a:schemeClr val="tx2"/>
                </a:solidFill>
                <a:latin typeface="Comic Sans MS" panose="030F0702030302020204" pitchFamily="66" charset="0"/>
                <a:cs typeface="Arial" charset="0"/>
              </a:rPr>
            </a:br>
            <a:r>
              <a:rPr lang="en-GB" sz="3200" b="1">
                <a:solidFill>
                  <a:schemeClr val="tx2"/>
                </a:solidFill>
                <a:latin typeface="+mn-lt"/>
                <a:cs typeface="Arial" charset="0"/>
              </a:rPr>
              <a:t>Financial Support – Extra Support</a:t>
            </a:r>
            <a:br>
              <a:rPr lang="en-GB" sz="3200" b="1">
                <a:solidFill>
                  <a:schemeClr val="tx2"/>
                </a:solidFill>
                <a:latin typeface="+mn-lt"/>
                <a:cs typeface="Arial" charset="0"/>
              </a:rPr>
            </a:br>
            <a:br>
              <a:rPr lang="en-GB" sz="3200" b="1">
                <a:solidFill>
                  <a:schemeClr val="tx2"/>
                </a:solidFill>
                <a:latin typeface="Comic Sans MS" panose="030F0702030302020204" pitchFamily="66" charset="0"/>
                <a:cs typeface="Arial" charset="0"/>
              </a:rPr>
            </a:br>
            <a:endParaRPr lang="en-US" sz="3200">
              <a:solidFill>
                <a:schemeClr val="tx2"/>
              </a:solidFill>
              <a:latin typeface="Comic Sans MS" panose="030F0702030302020204" pitchFamily="66" charset="0"/>
            </a:endParaRPr>
          </a:p>
        </p:txBody>
      </p:sp>
      <p:sp>
        <p:nvSpPr>
          <p:cNvPr id="2" name="TextBox 1"/>
          <p:cNvSpPr txBox="1"/>
          <p:nvPr/>
        </p:nvSpPr>
        <p:spPr>
          <a:xfrm>
            <a:off x="284863" y="1211294"/>
            <a:ext cx="7825865" cy="4524315"/>
          </a:xfrm>
          <a:prstGeom prst="rect">
            <a:avLst/>
          </a:prstGeom>
          <a:noFill/>
        </p:spPr>
        <p:txBody>
          <a:bodyPr wrap="square" rtlCol="0">
            <a:spAutoFit/>
          </a:bodyPr>
          <a:lstStyle/>
          <a:p>
            <a:r>
              <a:rPr lang="en-GB" sz="2400" b="1" dirty="0">
                <a:solidFill>
                  <a:srgbClr val="00315B"/>
                </a:solidFill>
              </a:rPr>
              <a:t>Extra money or support may be</a:t>
            </a:r>
            <a:br>
              <a:rPr lang="en-GB" sz="2400" b="1" dirty="0">
                <a:solidFill>
                  <a:srgbClr val="00315B"/>
                </a:solidFill>
              </a:rPr>
            </a:br>
            <a:r>
              <a:rPr lang="en-GB" sz="2400" b="1" dirty="0">
                <a:solidFill>
                  <a:srgbClr val="00315B"/>
                </a:solidFill>
              </a:rPr>
              <a:t>available to you if you:</a:t>
            </a:r>
            <a:br>
              <a:rPr lang="en-GB" sz="2000" dirty="0">
                <a:solidFill>
                  <a:srgbClr val="00315B"/>
                </a:solidFill>
              </a:rPr>
            </a:br>
            <a:endParaRPr lang="en-GB" sz="2000" dirty="0">
              <a:solidFill>
                <a:srgbClr val="00315B"/>
              </a:solidFill>
            </a:endParaRPr>
          </a:p>
          <a:p>
            <a:pPr marL="285750" indent="-285750">
              <a:buFont typeface="Arial" panose="020B0604020202020204" pitchFamily="34" charset="0"/>
              <a:buChar char="•"/>
            </a:pPr>
            <a:r>
              <a:rPr lang="en-GB" sz="2000" dirty="0">
                <a:solidFill>
                  <a:srgbClr val="00315B"/>
                </a:solidFill>
              </a:rPr>
              <a:t>Are a Care Leaver </a:t>
            </a:r>
          </a:p>
          <a:p>
            <a:pPr marL="742950" lvl="1" indent="-285750">
              <a:buFont typeface="Arial" panose="020B0604020202020204" pitchFamily="34" charset="0"/>
              <a:buChar char="•"/>
            </a:pPr>
            <a:r>
              <a:rPr lang="en-GB" sz="2000" dirty="0">
                <a:solidFill>
                  <a:srgbClr val="00315B"/>
                </a:solidFill>
              </a:rPr>
              <a:t>Aged 25 or under</a:t>
            </a:r>
          </a:p>
          <a:p>
            <a:pPr marL="742950" lvl="1" indent="-285750">
              <a:buFont typeface="Arial" panose="020B0604020202020204" pitchFamily="34" charset="0"/>
              <a:buChar char="•"/>
            </a:pPr>
            <a:r>
              <a:rPr lang="en-GB" sz="2000" dirty="0">
                <a:solidFill>
                  <a:srgbClr val="00315B"/>
                </a:solidFill>
              </a:rPr>
              <a:t>If you have been looked after by the care system for at least 13 weeks since the age of 14</a:t>
            </a:r>
            <a:br>
              <a:rPr lang="en-GB" sz="2000" dirty="0">
                <a:solidFill>
                  <a:srgbClr val="00315B"/>
                </a:solidFill>
              </a:rPr>
            </a:br>
            <a:endParaRPr lang="en-GB" sz="2000" dirty="0">
              <a:solidFill>
                <a:srgbClr val="00315B"/>
              </a:solidFill>
            </a:endParaRPr>
          </a:p>
          <a:p>
            <a:pPr marL="285750" indent="-285750">
              <a:buFont typeface="Arial" panose="020B0604020202020204" pitchFamily="34" charset="0"/>
              <a:buChar char="•"/>
            </a:pPr>
            <a:r>
              <a:rPr lang="en-GB" sz="2000" dirty="0">
                <a:solidFill>
                  <a:srgbClr val="00315B"/>
                </a:solidFill>
              </a:rPr>
              <a:t>Are an Estranged Student </a:t>
            </a:r>
          </a:p>
          <a:p>
            <a:pPr marL="742950" lvl="1" indent="-285750">
              <a:buFont typeface="Arial" panose="020B0604020202020204" pitchFamily="34" charset="0"/>
              <a:buChar char="•"/>
            </a:pPr>
            <a:r>
              <a:rPr lang="en-GB" sz="2000" dirty="0">
                <a:solidFill>
                  <a:srgbClr val="00315B"/>
                </a:solidFill>
              </a:rPr>
              <a:t>Studying without a family support network</a:t>
            </a:r>
          </a:p>
          <a:p>
            <a:endParaRPr lang="en-GB" sz="2000" dirty="0">
              <a:solidFill>
                <a:srgbClr val="00315B"/>
              </a:solidFill>
            </a:endParaRPr>
          </a:p>
          <a:p>
            <a:r>
              <a:rPr lang="en-GB" sz="2000" b="1" dirty="0">
                <a:solidFill>
                  <a:srgbClr val="00315B"/>
                </a:solidFill>
              </a:rPr>
              <a:t>Support: </a:t>
            </a:r>
            <a:r>
              <a:rPr lang="en-GB" sz="2000" dirty="0">
                <a:solidFill>
                  <a:srgbClr val="00315B"/>
                </a:solidFill>
              </a:rPr>
              <a:t>Dedicated staff mentor / Pre-entry support meeting / Financial support (Care Leavers Bursary) / Year-round accommodation </a:t>
            </a:r>
          </a:p>
          <a:p>
            <a:pPr lvl="1"/>
            <a:endParaRPr lang="en-GB" sz="2000" dirty="0">
              <a:solidFill>
                <a:srgbClr val="00315B"/>
              </a:solidFill>
            </a:endParaRPr>
          </a:p>
        </p:txBody>
      </p:sp>
      <p:pic>
        <p:nvPicPr>
          <p:cNvPr id="3" name="Picture 2" descr="Student Support | MCNC"/>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rot="263409">
            <a:off x="6802684" y="535118"/>
            <a:ext cx="1939435" cy="1960290"/>
          </a:xfrm>
          <a:prstGeom prst="rect">
            <a:avLst/>
          </a:prstGeom>
        </p:spPr>
      </p:pic>
    </p:spTree>
    <p:extLst>
      <p:ext uri="{BB962C8B-B14F-4D97-AF65-F5344CB8AC3E}">
        <p14:creationId xmlns:p14="http://schemas.microsoft.com/office/powerpoint/2010/main" val="1836209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9" descr="http://www.thescholarshiphub.org.uk/sites/default/files/styles/large/public/field/image/paying%20for%20university.jpg?itok=j5bmzo24"/>
          <p:cNvPicPr>
            <a:picLocks noChangeAspect="1" noChangeArrowheads="1"/>
          </p:cNvPicPr>
          <p:nvPr/>
        </p:nvPicPr>
        <p:blipFill rotWithShape="1">
          <a:blip r:embed="rId2">
            <a:extLst>
              <a:ext uri="{28A0092B-C50C-407E-A947-70E740481C1C}">
                <a14:useLocalDpi xmlns:a14="http://schemas.microsoft.com/office/drawing/2010/main" val="0"/>
              </a:ext>
            </a:extLst>
          </a:blip>
          <a:srcRect l="22674" t="11709" r="20436" b="10962"/>
          <a:stretch/>
        </p:blipFill>
        <p:spPr bwMode="auto">
          <a:xfrm rot="161626">
            <a:off x="7274229" y="1961035"/>
            <a:ext cx="1448905" cy="29518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ChangeArrowheads="1"/>
          </p:cNvSpPr>
          <p:nvPr/>
        </p:nvSpPr>
        <p:spPr bwMode="auto">
          <a:xfrm>
            <a:off x="684213" y="1412875"/>
            <a:ext cx="777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endParaRPr kumimoji="0" lang="en-GB"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 name="Rectangle 17"/>
          <p:cNvSpPr/>
          <p:nvPr/>
        </p:nvSpPr>
        <p:spPr>
          <a:xfrm>
            <a:off x="0" y="5661025"/>
            <a:ext cx="8964613" cy="369888"/>
          </a:xfrm>
          <a:prstGeom prst="rect">
            <a:avLst/>
          </a:prstGeom>
        </p:spPr>
        <p:txBody>
          <a:bodyPr>
            <a:spAutoFit/>
          </a:bodyPr>
          <a:lstStyle/>
          <a:p>
            <a:pPr marL="457200" marR="0" lvl="0" indent="-457200" algn="l" defTabSz="914400" rtl="0" eaLnBrk="1" fontAlgn="auto" latinLnBrk="0" hangingPunct="1">
              <a:lnSpc>
                <a:spcPct val="100000"/>
              </a:lnSpc>
              <a:spcBef>
                <a:spcPct val="20000"/>
              </a:spcBef>
              <a:spcAft>
                <a:spcPts val="0"/>
              </a:spcAft>
              <a:buClrTx/>
              <a:buSzTx/>
              <a:buFontTx/>
              <a:buNone/>
              <a:tabLst/>
              <a:defRPr/>
            </a:pPr>
            <a:r>
              <a:rPr kumimoji="0" lang="en-GB" sz="1800" b="1" i="0" u="none" strike="noStrike" kern="0" cap="none" spc="0" normalizeH="0" baseline="0" noProof="0" dirty="0">
                <a:ln>
                  <a:noFill/>
                </a:ln>
                <a:solidFill>
                  <a:srgbClr val="FF3399"/>
                </a:solidFill>
                <a:effectLst/>
                <a:uLnTx/>
                <a:uFillTx/>
                <a:latin typeface="Calibri"/>
                <a:ea typeface="+mn-ea"/>
                <a:cs typeface="+mn-cs"/>
              </a:rPr>
              <a:t> </a:t>
            </a:r>
          </a:p>
        </p:txBody>
      </p:sp>
      <p:sp>
        <p:nvSpPr>
          <p:cNvPr id="7" name="Rectangle 6"/>
          <p:cNvSpPr/>
          <p:nvPr/>
        </p:nvSpPr>
        <p:spPr>
          <a:xfrm>
            <a:off x="755650" y="1773238"/>
            <a:ext cx="6842125" cy="738187"/>
          </a:xfrm>
          <a:prstGeom prst="rect">
            <a:avLst/>
          </a:prstGeom>
        </p:spPr>
        <p:txBody>
          <a:bodyPr>
            <a:spAutoFit/>
          </a:bodyPr>
          <a:lstStyle/>
          <a:p>
            <a:pPr marL="457200" marR="0" lvl="0" indent="-457200" algn="ctr" defTabSz="914400" rtl="0" eaLnBrk="1" fontAlgn="auto" latinLnBrk="0" hangingPunct="1">
              <a:lnSpc>
                <a:spcPct val="100000"/>
              </a:lnSpc>
              <a:spcBef>
                <a:spcPct val="2000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n-ea"/>
                <a:cs typeface="+mn-cs"/>
              </a:rPr>
              <a:t>     </a:t>
            </a:r>
          </a:p>
          <a:p>
            <a:pPr marL="457200" marR="0" lvl="0" indent="-457200" algn="ctr" defTabSz="914400" rtl="0" eaLnBrk="1" fontAlgn="auto" latinLnBrk="0" hangingPunct="1">
              <a:lnSpc>
                <a:spcPct val="100000"/>
              </a:lnSpc>
              <a:spcBef>
                <a:spcPct val="2000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Calibri"/>
              <a:ea typeface="+mn-ea"/>
              <a:cs typeface="+mn-cs"/>
            </a:endParaRPr>
          </a:p>
        </p:txBody>
      </p:sp>
      <p:sp>
        <p:nvSpPr>
          <p:cNvPr id="16" name="TextBox 15"/>
          <p:cNvSpPr txBox="1">
            <a:spLocks noChangeArrowheads="1"/>
          </p:cNvSpPr>
          <p:nvPr/>
        </p:nvSpPr>
        <p:spPr bwMode="auto">
          <a:xfrm>
            <a:off x="468313" y="3429000"/>
            <a:ext cx="7704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kumimoji="0" lang="en-GB" altLang="en-US" sz="1800" b="0" i="0" u="none" strike="noStrike" kern="1200" cap="none" spc="0" normalizeH="0" baseline="0" noProof="0">
              <a:ln>
                <a:noFill/>
              </a:ln>
              <a:solidFill>
                <a:srgbClr val="FF33CC"/>
              </a:solidFill>
              <a:effectLst/>
              <a:uLnTx/>
              <a:uFillTx/>
              <a:latin typeface="Calibri" panose="020F0502020204030204" pitchFamily="34" charset="0"/>
              <a:ea typeface="+mn-ea"/>
              <a:cs typeface="Arial" panose="020B0604020202020204" pitchFamily="34" charset="0"/>
            </a:endParaRPr>
          </a:p>
        </p:txBody>
      </p:sp>
      <p:sp>
        <p:nvSpPr>
          <p:cNvPr id="9" name="Title 1"/>
          <p:cNvSpPr>
            <a:spLocks noGrp="1"/>
          </p:cNvSpPr>
          <p:nvPr>
            <p:ph type="title"/>
          </p:nvPr>
        </p:nvSpPr>
        <p:spPr>
          <a:xfrm>
            <a:off x="442913" y="69850"/>
            <a:ext cx="8229600" cy="1143000"/>
          </a:xfrm>
        </p:spPr>
        <p:txBody>
          <a:bodyPr rtlCol="0">
            <a:normAutofit fontScale="90000"/>
          </a:bodyPr>
          <a:lstStyle/>
          <a:p>
            <a:pPr algn="ctr" eaLnBrk="1" fontAlgn="auto" hangingPunct="1">
              <a:spcAft>
                <a:spcPts val="0"/>
              </a:spcAft>
              <a:defRPr/>
            </a:pPr>
            <a:r>
              <a:rPr lang="en-GB" sz="4900" b="1" dirty="0">
                <a:solidFill>
                  <a:srgbClr val="002060"/>
                </a:solidFill>
                <a:latin typeface="+mn-lt"/>
                <a:cs typeface="Arial" charset="0"/>
              </a:rPr>
              <a:t>Student Loan Repayment - 2020</a:t>
            </a:r>
            <a:endParaRPr lang="en-US" sz="4900" b="1" dirty="0">
              <a:solidFill>
                <a:srgbClr val="002060"/>
              </a:solidFill>
              <a:latin typeface="+mn-lt"/>
              <a:cs typeface="Arial" charset="0"/>
            </a:endParaRPr>
          </a:p>
        </p:txBody>
      </p:sp>
      <p:pic>
        <p:nvPicPr>
          <p:cNvPr id="21512" name="Content Placeholder 7" descr="Powerpoint graphic 2 04.12_Layout 1"/>
          <p:cNvPicPr>
            <a:picLocks noGrp="1" noChangeAspect="1"/>
          </p:cNvPicPr>
          <p:nvPr>
            <p:ph idx="1"/>
          </p:nvPr>
        </p:nvPicPr>
        <p:blipFill>
          <a:blip r:embed="rId3">
            <a:extLst>
              <a:ext uri="{28A0092B-C50C-407E-A947-70E740481C1C}">
                <a14:useLocalDpi xmlns:a14="http://schemas.microsoft.com/office/drawing/2010/main" val="0"/>
              </a:ext>
            </a:extLst>
          </a:blip>
          <a:srcRect t="-212128" b="-212128"/>
          <a:stretch>
            <a:fillRect/>
          </a:stretch>
        </p:blipFill>
        <p:spPr>
          <a:xfrm>
            <a:off x="0" y="8181975"/>
            <a:ext cx="9155113" cy="1146175"/>
          </a:xfrm>
        </p:spPr>
      </p:pic>
      <p:sp>
        <p:nvSpPr>
          <p:cNvPr id="21513" name="TextBox 1"/>
          <p:cNvSpPr txBox="1">
            <a:spLocks noChangeArrowheads="1"/>
          </p:cNvSpPr>
          <p:nvPr/>
        </p:nvSpPr>
        <p:spPr bwMode="auto">
          <a:xfrm>
            <a:off x="1258888" y="985960"/>
            <a:ext cx="6913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altLang="en-US" sz="1800" dirty="0">
                <a:solidFill>
                  <a:srgbClr val="002060"/>
                </a:solidFill>
                <a:latin typeface="+mn-lt"/>
                <a:cs typeface="Arial" charset="0"/>
              </a:rPr>
              <a:t>borrowers will repay 9% of their income above the repayment threshold</a:t>
            </a:r>
          </a:p>
        </p:txBody>
      </p:sp>
      <p:graphicFrame>
        <p:nvGraphicFramePr>
          <p:cNvPr id="12" name="Table 11"/>
          <p:cNvGraphicFramePr>
            <a:graphicFrameLocks noGrp="1"/>
          </p:cNvGraphicFramePr>
          <p:nvPr>
            <p:extLst/>
          </p:nvPr>
        </p:nvGraphicFramePr>
        <p:xfrm>
          <a:off x="341310" y="1555317"/>
          <a:ext cx="6450015" cy="3535608"/>
        </p:xfrm>
        <a:graphic>
          <a:graphicData uri="http://schemas.openxmlformats.org/drawingml/2006/table">
            <a:tbl>
              <a:tblPr firstRow="1" bandRow="1">
                <a:tableStyleId>{5C22544A-7EE6-4342-B048-85BDC9FD1C3A}</a:tableStyleId>
              </a:tblPr>
              <a:tblGrid>
                <a:gridCol w="2150005">
                  <a:extLst>
                    <a:ext uri="{9D8B030D-6E8A-4147-A177-3AD203B41FA5}">
                      <a16:colId xmlns:a16="http://schemas.microsoft.com/office/drawing/2014/main" val="20000"/>
                    </a:ext>
                  </a:extLst>
                </a:gridCol>
                <a:gridCol w="2150005">
                  <a:extLst>
                    <a:ext uri="{9D8B030D-6E8A-4147-A177-3AD203B41FA5}">
                      <a16:colId xmlns:a16="http://schemas.microsoft.com/office/drawing/2014/main" val="1816388337"/>
                    </a:ext>
                  </a:extLst>
                </a:gridCol>
                <a:gridCol w="2150005">
                  <a:extLst>
                    <a:ext uri="{9D8B030D-6E8A-4147-A177-3AD203B41FA5}">
                      <a16:colId xmlns:a16="http://schemas.microsoft.com/office/drawing/2014/main" val="20001"/>
                    </a:ext>
                  </a:extLst>
                </a:gridCol>
              </a:tblGrid>
              <a:tr h="925349">
                <a:tc>
                  <a:txBody>
                    <a:bodyPr/>
                    <a:lstStyle/>
                    <a:p>
                      <a:pPr algn="ctr"/>
                      <a:r>
                        <a:rPr lang="en-GB" sz="2800" b="1" dirty="0">
                          <a:solidFill>
                            <a:schemeClr val="bg1"/>
                          </a:solidFill>
                        </a:rPr>
                        <a:t>Earnings</a:t>
                      </a:r>
                    </a:p>
                  </a:txBody>
                  <a:tcPr marL="91432" marR="91432" marT="45714" marB="45714" anchor="ctr">
                    <a:solidFill>
                      <a:srgbClr val="00315B"/>
                    </a:solidFill>
                  </a:tcPr>
                </a:tc>
                <a:tc>
                  <a:txBody>
                    <a:bodyPr/>
                    <a:lstStyle/>
                    <a:p>
                      <a:pPr algn="ctr"/>
                      <a:r>
                        <a:rPr lang="en-GB" sz="2800" b="1" dirty="0">
                          <a:solidFill>
                            <a:schemeClr val="bg1"/>
                          </a:solidFill>
                        </a:rPr>
                        <a:t>Monthly Salary</a:t>
                      </a:r>
                    </a:p>
                  </a:txBody>
                  <a:tcPr marL="91432" marR="91432" marT="45714" marB="45714" anchor="ctr">
                    <a:solidFill>
                      <a:srgbClr val="00315B"/>
                    </a:solidFill>
                  </a:tcPr>
                </a:tc>
                <a:tc>
                  <a:txBody>
                    <a:bodyPr/>
                    <a:lstStyle/>
                    <a:p>
                      <a:pPr algn="ctr"/>
                      <a:r>
                        <a:rPr lang="en-GB" sz="2800" b="1" dirty="0">
                          <a:solidFill>
                            <a:schemeClr val="bg1"/>
                          </a:solidFill>
                        </a:rPr>
                        <a:t>Monthly Deductions</a:t>
                      </a:r>
                    </a:p>
                  </a:txBody>
                  <a:tcPr marL="91432" marR="91432" marT="45714" marB="45714" anchor="ctr">
                    <a:solidFill>
                      <a:srgbClr val="00315B"/>
                    </a:solidFill>
                  </a:tcPr>
                </a:tc>
                <a:extLst>
                  <a:ext uri="{0D108BD9-81ED-4DB2-BD59-A6C34878D82A}">
                    <a16:rowId xmlns:a16="http://schemas.microsoft.com/office/drawing/2014/main" val="10000"/>
                  </a:ext>
                </a:extLst>
              </a:tr>
              <a:tr h="440405">
                <a:tc>
                  <a:txBody>
                    <a:bodyPr/>
                    <a:lstStyle/>
                    <a:p>
                      <a:pPr algn="ctr"/>
                      <a:r>
                        <a:rPr lang="en-GB" sz="2800" b="1" baseline="0" dirty="0">
                          <a:solidFill>
                            <a:srgbClr val="00315B"/>
                          </a:solidFill>
                        </a:rPr>
                        <a:t>&lt;£25,000</a:t>
                      </a:r>
                      <a:endParaRPr lang="en-GB" sz="2800" b="1" dirty="0">
                        <a:solidFill>
                          <a:srgbClr val="00315B"/>
                        </a:solidFill>
                      </a:endParaRPr>
                    </a:p>
                  </a:txBody>
                  <a:tcPr marL="91432" marR="91432" marT="45714" marB="45714">
                    <a:solidFill>
                      <a:srgbClr val="FAD3E8"/>
                    </a:solidFill>
                  </a:tcPr>
                </a:tc>
                <a:tc>
                  <a:txBody>
                    <a:bodyPr/>
                    <a:lstStyle/>
                    <a:p>
                      <a:pPr algn="ctr"/>
                      <a:r>
                        <a:rPr lang="en-GB" sz="2800" b="1" dirty="0">
                          <a:solidFill>
                            <a:srgbClr val="00315B"/>
                          </a:solidFill>
                        </a:rPr>
                        <a:t>£2,083</a:t>
                      </a:r>
                    </a:p>
                  </a:txBody>
                  <a:tcPr marL="91432" marR="91432" marT="45714" marB="45714">
                    <a:solidFill>
                      <a:srgbClr val="FAD3E8"/>
                    </a:solidFill>
                  </a:tcPr>
                </a:tc>
                <a:tc>
                  <a:txBody>
                    <a:bodyPr/>
                    <a:lstStyle/>
                    <a:p>
                      <a:pPr algn="ctr"/>
                      <a:r>
                        <a:rPr lang="en-GB" sz="2800" b="1" dirty="0">
                          <a:solidFill>
                            <a:srgbClr val="00315B"/>
                          </a:solidFill>
                        </a:rPr>
                        <a:t>£0.00</a:t>
                      </a:r>
                    </a:p>
                  </a:txBody>
                  <a:tcPr marL="91432" marR="91432" marT="45714" marB="45714">
                    <a:solidFill>
                      <a:srgbClr val="FAD3E8"/>
                    </a:solidFill>
                  </a:tcPr>
                </a:tc>
                <a:extLst>
                  <a:ext uri="{0D108BD9-81ED-4DB2-BD59-A6C34878D82A}">
                    <a16:rowId xmlns:a16="http://schemas.microsoft.com/office/drawing/2014/main" val="10001"/>
                  </a:ext>
                </a:extLst>
              </a:tr>
              <a:tr h="440405">
                <a:tc>
                  <a:txBody>
                    <a:bodyPr/>
                    <a:lstStyle/>
                    <a:p>
                      <a:pPr algn="ctr"/>
                      <a:r>
                        <a:rPr lang="en-GB" sz="2800" b="1" dirty="0">
                          <a:solidFill>
                            <a:srgbClr val="00315B"/>
                          </a:solidFill>
                        </a:rPr>
                        <a:t>£27,000</a:t>
                      </a:r>
                    </a:p>
                  </a:txBody>
                  <a:tcPr marL="91432" marR="91432" marT="45714" marB="45714">
                    <a:solidFill>
                      <a:srgbClr val="FAD3E8"/>
                    </a:solidFill>
                  </a:tcPr>
                </a:tc>
                <a:tc>
                  <a:txBody>
                    <a:bodyPr/>
                    <a:lstStyle/>
                    <a:p>
                      <a:pPr algn="ctr"/>
                      <a:r>
                        <a:rPr lang="en-GB" sz="2800" b="1" dirty="0">
                          <a:solidFill>
                            <a:srgbClr val="00315B"/>
                          </a:solidFill>
                        </a:rPr>
                        <a:t>£2,250</a:t>
                      </a:r>
                    </a:p>
                  </a:txBody>
                  <a:tcPr marL="91432" marR="91432" marT="45714" marB="45714">
                    <a:solidFill>
                      <a:srgbClr val="FAD3E8"/>
                    </a:solidFill>
                  </a:tcPr>
                </a:tc>
                <a:tc>
                  <a:txBody>
                    <a:bodyPr/>
                    <a:lstStyle/>
                    <a:p>
                      <a:pPr algn="ctr"/>
                      <a:r>
                        <a:rPr lang="en-GB" sz="2800" b="1" dirty="0">
                          <a:solidFill>
                            <a:srgbClr val="00315B"/>
                          </a:solidFill>
                        </a:rPr>
                        <a:t>£15.00</a:t>
                      </a:r>
                    </a:p>
                  </a:txBody>
                  <a:tcPr marL="91432" marR="91432" marT="45714" marB="45714">
                    <a:solidFill>
                      <a:srgbClr val="FAD3E8"/>
                    </a:solidFill>
                  </a:tcPr>
                </a:tc>
                <a:extLst>
                  <a:ext uri="{0D108BD9-81ED-4DB2-BD59-A6C34878D82A}">
                    <a16:rowId xmlns:a16="http://schemas.microsoft.com/office/drawing/2014/main" val="10002"/>
                  </a:ext>
                </a:extLst>
              </a:tr>
              <a:tr h="440405">
                <a:tc>
                  <a:txBody>
                    <a:bodyPr/>
                    <a:lstStyle/>
                    <a:p>
                      <a:pPr algn="ctr"/>
                      <a:r>
                        <a:rPr lang="en-GB" sz="2800" b="1" dirty="0">
                          <a:solidFill>
                            <a:srgbClr val="00315B"/>
                          </a:solidFill>
                        </a:rPr>
                        <a:t>£30,000</a:t>
                      </a:r>
                    </a:p>
                  </a:txBody>
                  <a:tcPr marL="91432" marR="91432" marT="45714" marB="45714">
                    <a:solidFill>
                      <a:srgbClr val="FAD3E8"/>
                    </a:solidFill>
                  </a:tcPr>
                </a:tc>
                <a:tc>
                  <a:txBody>
                    <a:bodyPr/>
                    <a:lstStyle/>
                    <a:p>
                      <a:pPr algn="ctr"/>
                      <a:r>
                        <a:rPr lang="en-GB" sz="2800" b="1" dirty="0">
                          <a:solidFill>
                            <a:srgbClr val="00315B"/>
                          </a:solidFill>
                        </a:rPr>
                        <a:t>£2,500</a:t>
                      </a:r>
                    </a:p>
                  </a:txBody>
                  <a:tcPr marL="91432" marR="91432" marT="45714" marB="45714">
                    <a:solidFill>
                      <a:srgbClr val="FAD3E8"/>
                    </a:solidFill>
                  </a:tcPr>
                </a:tc>
                <a:tc>
                  <a:txBody>
                    <a:bodyPr/>
                    <a:lstStyle/>
                    <a:p>
                      <a:pPr algn="ctr"/>
                      <a:r>
                        <a:rPr lang="en-GB" sz="2800" b="1" dirty="0">
                          <a:solidFill>
                            <a:srgbClr val="00315B"/>
                          </a:solidFill>
                        </a:rPr>
                        <a:t>£37.00</a:t>
                      </a:r>
                    </a:p>
                  </a:txBody>
                  <a:tcPr marL="91432" marR="91432" marT="45714" marB="45714">
                    <a:solidFill>
                      <a:srgbClr val="FAD3E8"/>
                    </a:solidFill>
                  </a:tcPr>
                </a:tc>
                <a:extLst>
                  <a:ext uri="{0D108BD9-81ED-4DB2-BD59-A6C34878D82A}">
                    <a16:rowId xmlns:a16="http://schemas.microsoft.com/office/drawing/2014/main" val="10003"/>
                  </a:ext>
                </a:extLst>
              </a:tr>
              <a:tr h="440405">
                <a:tc>
                  <a:txBody>
                    <a:bodyPr/>
                    <a:lstStyle/>
                    <a:p>
                      <a:pPr algn="ctr"/>
                      <a:r>
                        <a:rPr lang="en-GB" sz="2800" b="1" dirty="0">
                          <a:solidFill>
                            <a:srgbClr val="00315B"/>
                          </a:solidFill>
                        </a:rPr>
                        <a:t>£35,000</a:t>
                      </a:r>
                    </a:p>
                  </a:txBody>
                  <a:tcPr marL="91432" marR="91432" marT="45714" marB="45714">
                    <a:solidFill>
                      <a:srgbClr val="FAD3E8"/>
                    </a:solidFill>
                  </a:tcPr>
                </a:tc>
                <a:tc>
                  <a:txBody>
                    <a:bodyPr/>
                    <a:lstStyle/>
                    <a:p>
                      <a:pPr algn="ctr"/>
                      <a:r>
                        <a:rPr lang="en-GB" sz="2800" b="1" dirty="0">
                          <a:solidFill>
                            <a:srgbClr val="00315B"/>
                          </a:solidFill>
                        </a:rPr>
                        <a:t>£2,916</a:t>
                      </a:r>
                    </a:p>
                  </a:txBody>
                  <a:tcPr marL="91432" marR="91432" marT="45714" marB="45714">
                    <a:solidFill>
                      <a:srgbClr val="FAD3E8"/>
                    </a:solidFill>
                  </a:tcPr>
                </a:tc>
                <a:tc>
                  <a:txBody>
                    <a:bodyPr/>
                    <a:lstStyle/>
                    <a:p>
                      <a:pPr algn="ctr"/>
                      <a:r>
                        <a:rPr lang="en-GB" sz="2800" b="1" dirty="0">
                          <a:solidFill>
                            <a:srgbClr val="00315B"/>
                          </a:solidFill>
                        </a:rPr>
                        <a:t>£75.00</a:t>
                      </a:r>
                    </a:p>
                  </a:txBody>
                  <a:tcPr marL="91432" marR="91432" marT="45714" marB="45714">
                    <a:solidFill>
                      <a:srgbClr val="FAD3E8"/>
                    </a:solidFill>
                  </a:tcPr>
                </a:tc>
                <a:extLst>
                  <a:ext uri="{0D108BD9-81ED-4DB2-BD59-A6C34878D82A}">
                    <a16:rowId xmlns:a16="http://schemas.microsoft.com/office/drawing/2014/main" val="10004"/>
                  </a:ext>
                </a:extLst>
              </a:tr>
              <a:tr h="440405">
                <a:tc>
                  <a:txBody>
                    <a:bodyPr/>
                    <a:lstStyle/>
                    <a:p>
                      <a:pPr algn="ctr"/>
                      <a:r>
                        <a:rPr lang="en-GB" sz="2800" b="1" dirty="0">
                          <a:solidFill>
                            <a:srgbClr val="00315B"/>
                          </a:solidFill>
                        </a:rPr>
                        <a:t>£40,000</a:t>
                      </a:r>
                    </a:p>
                  </a:txBody>
                  <a:tcPr marL="91432" marR="91432" marT="45714" marB="45714">
                    <a:solidFill>
                      <a:srgbClr val="FAD3E8"/>
                    </a:solidFill>
                  </a:tcPr>
                </a:tc>
                <a:tc>
                  <a:txBody>
                    <a:bodyPr/>
                    <a:lstStyle/>
                    <a:p>
                      <a:pPr algn="ctr"/>
                      <a:r>
                        <a:rPr lang="en-GB" sz="2800" b="1" dirty="0">
                          <a:solidFill>
                            <a:srgbClr val="00315B"/>
                          </a:solidFill>
                        </a:rPr>
                        <a:t>£3,333</a:t>
                      </a:r>
                    </a:p>
                  </a:txBody>
                  <a:tcPr marL="91432" marR="91432" marT="45714" marB="45714">
                    <a:solidFill>
                      <a:srgbClr val="FAD3E8"/>
                    </a:solidFill>
                  </a:tcPr>
                </a:tc>
                <a:tc>
                  <a:txBody>
                    <a:bodyPr/>
                    <a:lstStyle/>
                    <a:p>
                      <a:pPr algn="ctr"/>
                      <a:r>
                        <a:rPr lang="en-GB" sz="2800" b="1" dirty="0">
                          <a:solidFill>
                            <a:srgbClr val="00315B"/>
                          </a:solidFill>
                        </a:rPr>
                        <a:t>£112.00</a:t>
                      </a:r>
                    </a:p>
                  </a:txBody>
                  <a:tcPr marL="91432" marR="91432" marT="45714" marB="45714">
                    <a:solidFill>
                      <a:srgbClr val="FAD3E8"/>
                    </a:solidFill>
                  </a:tcPr>
                </a:tc>
                <a:extLst>
                  <a:ext uri="{0D108BD9-81ED-4DB2-BD59-A6C34878D82A}">
                    <a16:rowId xmlns:a16="http://schemas.microsoft.com/office/drawing/2014/main" val="10005"/>
                  </a:ext>
                </a:extLst>
              </a:tr>
            </a:tbl>
          </a:graphicData>
        </a:graphic>
      </p:graphicFrame>
      <p:sp>
        <p:nvSpPr>
          <p:cNvPr id="11" name="TextBox 1"/>
          <p:cNvSpPr txBox="1">
            <a:spLocks noChangeArrowheads="1"/>
          </p:cNvSpPr>
          <p:nvPr/>
        </p:nvSpPr>
        <p:spPr bwMode="auto">
          <a:xfrm>
            <a:off x="109537" y="5237719"/>
            <a:ext cx="6913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1800" dirty="0">
                <a:solidFill>
                  <a:srgbClr val="002060"/>
                </a:solidFill>
                <a:latin typeface="+mn-lt"/>
                <a:cs typeface="Arial" charset="0"/>
              </a:rPr>
              <a:t>*Interest Rates range from RPI to RPI + 3%</a:t>
            </a:r>
          </a:p>
        </p:txBody>
      </p:sp>
    </p:spTree>
    <p:extLst>
      <p:ext uri="{BB962C8B-B14F-4D97-AF65-F5344CB8AC3E}">
        <p14:creationId xmlns:p14="http://schemas.microsoft.com/office/powerpoint/2010/main" val="42619626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43952A05EA094C9ABB3E85D4891073" ma:contentTypeVersion="6" ma:contentTypeDescription="Create a new document." ma:contentTypeScope="" ma:versionID="0fc2165e8eadd5f9f7f8113dedfa5a00">
  <xsd:schema xmlns:xsd="http://www.w3.org/2001/XMLSchema" xmlns:xs="http://www.w3.org/2001/XMLSchema" xmlns:p="http://schemas.microsoft.com/office/2006/metadata/properties" xmlns:ns2="2f36a2ce-7267-485d-b814-5bc54abbfa71" targetNamespace="http://schemas.microsoft.com/office/2006/metadata/properties" ma:root="true" ma:fieldsID="48ea549f56df1f7e3d6b02a60504cafb" ns2:_="">
    <xsd:import namespace="2f36a2ce-7267-485d-b814-5bc54abbfa7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6a2ce-7267-485d-b814-5bc54abbfa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389A307-293F-41EA-92D9-FCA615DC94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36a2ce-7267-485d-b814-5bc54abbfa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714D0D-6542-4BB2-B4CC-A8C3BF31C4AF}">
  <ds:schemaRefs>
    <ds:schemaRef ds:uri="http://schemas.microsoft.com/sharepoint/v3/contenttype/forms"/>
  </ds:schemaRefs>
</ds:datastoreItem>
</file>

<file path=customXml/itemProps3.xml><?xml version="1.0" encoding="utf-8"?>
<ds:datastoreItem xmlns:ds="http://schemas.openxmlformats.org/officeDocument/2006/customXml" ds:itemID="{859AFF4D-F05C-4826-A5CE-AC590FDB95A1}">
  <ds:schemaRefs>
    <ds:schemaRef ds:uri="http://schemas.microsoft.com/office/2006/metadata/properties"/>
    <ds:schemaRef ds:uri="2f36a2ce-7267-485d-b814-5bc54abbfa7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1889</TotalTime>
  <Words>1510</Words>
  <Application>Microsoft Macintosh PowerPoint</Application>
  <PresentationFormat>On-screen Show (4:3)</PresentationFormat>
  <Paragraphs>199</Paragraphs>
  <Slides>14</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Comic Sans MS</vt:lpstr>
      <vt:lpstr>Times New Roman</vt:lpstr>
      <vt:lpstr>Wingdings</vt:lpstr>
      <vt:lpstr>Office Theme</vt:lpstr>
      <vt:lpstr>Student Finance</vt:lpstr>
      <vt:lpstr> The cost of studying a degree </vt:lpstr>
      <vt:lpstr>PowerPoint Presentation</vt:lpstr>
      <vt:lpstr>PowerPoint Presentation</vt:lpstr>
      <vt:lpstr>PowerPoint Presentation</vt:lpstr>
      <vt:lpstr> Financial Support – Maintenance Package Welsh Students  </vt:lpstr>
      <vt:lpstr> Financial Support – Extra Support  </vt:lpstr>
      <vt:lpstr> Financial Support – Extra Support  </vt:lpstr>
      <vt:lpstr>Student Loan Repayment - 2020</vt:lpstr>
      <vt:lpstr>Application Process – STEP 1</vt:lpstr>
      <vt:lpstr>Application Process – STEP 2</vt:lpstr>
      <vt:lpstr>Application Process – STEP 3</vt:lpstr>
      <vt:lpstr>UCAS Offers </vt:lpstr>
      <vt:lpstr>Any queries or questions?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Cardiff Met</dc:creator>
  <cp:lastModifiedBy>J Torrance (St Josephs RC School and 6th Form Centre)</cp:lastModifiedBy>
  <cp:revision>103</cp:revision>
  <dcterms:created xsi:type="dcterms:W3CDTF">2017-06-07T13:36:02Z</dcterms:created>
  <dcterms:modified xsi:type="dcterms:W3CDTF">2020-04-20T18:30:08Z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0x010100E343952A05EA094C9ABB3E85D4891073</vt:lpwstr>
  </property>
</Properties>
</file>